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handoutMasterIdLst>
    <p:handoutMasterId r:id="rId28"/>
  </p:handoutMasterIdLst>
  <p:sldIdLst>
    <p:sldId id="256" r:id="rId4"/>
    <p:sldId id="443" r:id="rId5"/>
    <p:sldId id="2147309478" r:id="rId6"/>
    <p:sldId id="259" r:id="rId7"/>
    <p:sldId id="257" r:id="rId8"/>
    <p:sldId id="268" r:id="rId9"/>
    <p:sldId id="2147309469" r:id="rId10"/>
    <p:sldId id="262" r:id="rId11"/>
    <p:sldId id="2147309473" r:id="rId12"/>
    <p:sldId id="264" r:id="rId13"/>
    <p:sldId id="265" r:id="rId14"/>
    <p:sldId id="2147309456" r:id="rId15"/>
    <p:sldId id="2147309474" r:id="rId16"/>
    <p:sldId id="2147309476" r:id="rId17"/>
    <p:sldId id="272" r:id="rId18"/>
    <p:sldId id="2147309454" r:id="rId19"/>
    <p:sldId id="274" r:id="rId20"/>
    <p:sldId id="2147309475" r:id="rId21"/>
    <p:sldId id="2147309471" r:id="rId22"/>
    <p:sldId id="2147309470" r:id="rId23"/>
    <p:sldId id="444" r:id="rId24"/>
    <p:sldId id="2147309477" r:id="rId25"/>
    <p:sldId id="2147309479"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764" autoAdjust="0"/>
  </p:normalViewPr>
  <p:slideViewPr>
    <p:cSldViewPr snapToGrid="0">
      <p:cViewPr varScale="1">
        <p:scale>
          <a:sx n="87" d="100"/>
          <a:sy n="87" d="100"/>
        </p:scale>
        <p:origin x="145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6173CA7-1D72-4E77-B82B-098035D9906F}" type="datetimeFigureOut">
              <a:rPr lang="en-US" smtClean="0"/>
              <a:t>11/6/2024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2668861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B71BEF-8B07-4870-9B15-44CCDD05EAE2}" type="datetimeFigureOut">
              <a:rPr lang="en-US" smtClean="0"/>
              <a:t>11/6/2024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0FFAD5-C921-489C-BB96-BD885938FB32}" type="slidenum">
              <a:rPr lang="en-US" smtClean="0"/>
              <a:t>‹#›</a:t>
            </a:fld>
            <a:endParaRPr lang="en-US"/>
          </a:p>
        </p:txBody>
      </p:sp>
    </p:spTree>
    <p:extLst>
      <p:ext uri="{BB962C8B-B14F-4D97-AF65-F5344CB8AC3E}">
        <p14:creationId xmlns:p14="http://schemas.microsoft.com/office/powerpoint/2010/main" val="2675557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a:t>
            </a:fld>
            <a:endParaRPr lang="en-US"/>
          </a:p>
        </p:txBody>
      </p:sp>
    </p:spTree>
    <p:extLst>
      <p:ext uri="{BB962C8B-B14F-4D97-AF65-F5344CB8AC3E}">
        <p14:creationId xmlns:p14="http://schemas.microsoft.com/office/powerpoint/2010/main" val="127731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10</a:t>
            </a:fld>
            <a:endParaRPr lang="en-US"/>
          </a:p>
        </p:txBody>
      </p:sp>
    </p:spTree>
    <p:extLst>
      <p:ext uri="{BB962C8B-B14F-4D97-AF65-F5344CB8AC3E}">
        <p14:creationId xmlns:p14="http://schemas.microsoft.com/office/powerpoint/2010/main" val="239857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11</a:t>
            </a:fld>
            <a:endParaRPr lang="en-US"/>
          </a:p>
        </p:txBody>
      </p:sp>
    </p:spTree>
    <p:extLst>
      <p:ext uri="{BB962C8B-B14F-4D97-AF65-F5344CB8AC3E}">
        <p14:creationId xmlns:p14="http://schemas.microsoft.com/office/powerpoint/2010/main" val="1694210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not asking them to do more (except T34, where we’re looking for consistency with other Ts)</a:t>
            </a:r>
          </a:p>
          <a:p>
            <a:endParaRPr lang="en-US"/>
          </a:p>
          <a:p>
            <a:r>
              <a:rPr lang="en-US"/>
              <a:t>Information removed can be provided in the narrative if applicants/grantees want to</a:t>
            </a:r>
          </a:p>
        </p:txBody>
      </p:sp>
      <p:sp>
        <p:nvSpPr>
          <p:cNvPr id="4" name="Slide Number Placeholder 3"/>
          <p:cNvSpPr>
            <a:spLocks noGrp="1"/>
          </p:cNvSpPr>
          <p:nvPr>
            <p:ph type="sldNum" sz="quarter" idx="5"/>
          </p:nvPr>
        </p:nvSpPr>
        <p:spPr/>
        <p:txBody>
          <a:bodyPr/>
          <a:lstStyle/>
          <a:p>
            <a:pPr defTabSz="931774">
              <a:defRPr/>
            </a:pPr>
            <a:fld id="{67717A74-BAF8-4F0B-85B2-4F2667CF76CF}"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9669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13</a:t>
            </a:fld>
            <a:endParaRPr lang="en-US"/>
          </a:p>
        </p:txBody>
      </p:sp>
    </p:spTree>
    <p:extLst>
      <p:ext uri="{BB962C8B-B14F-4D97-AF65-F5344CB8AC3E}">
        <p14:creationId xmlns:p14="http://schemas.microsoft.com/office/powerpoint/2010/main" val="4075633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14</a:t>
            </a:fld>
            <a:endParaRPr lang="en-US"/>
          </a:p>
        </p:txBody>
      </p:sp>
    </p:spTree>
    <p:extLst>
      <p:ext uri="{BB962C8B-B14F-4D97-AF65-F5344CB8AC3E}">
        <p14:creationId xmlns:p14="http://schemas.microsoft.com/office/powerpoint/2010/main" val="186975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Issues</a:t>
            </a:r>
          </a:p>
          <a:p>
            <a:pPr marL="291179" indent="-291179" defTabSz="931774">
              <a:buFont typeface="Arial" panose="020B0604020202020204" pitchFamily="34" charset="0"/>
              <a:buChar char="•"/>
              <a:defRPr/>
            </a:pPr>
            <a:r>
              <a:rPr lang="en-US"/>
              <a:t>Misalignment between title (focused on trainees) and data presented (focused on participating faculty).</a:t>
            </a:r>
          </a:p>
          <a:p>
            <a:pPr marL="291179" indent="-291179" defTabSz="931774">
              <a:buFont typeface="Arial" panose="020B0604020202020204" pitchFamily="34" charset="0"/>
              <a:buChar char="•"/>
              <a:defRPr/>
            </a:pPr>
            <a:r>
              <a:rPr lang="en-US"/>
              <a:t>Applicants are confused about which trainees to include.</a:t>
            </a:r>
          </a:p>
          <a:p>
            <a:pPr marL="291179" indent="-291179" defTabSz="931774">
              <a:buFont typeface="Arial" panose="020B0604020202020204" pitchFamily="34" charset="0"/>
              <a:buChar char="•"/>
              <a:defRPr/>
            </a:pPr>
            <a:r>
              <a:rPr lang="en-US"/>
              <a:t>Participating faculty change – trainee outcomes for faculty who’ve left (positive or negative) are not captured here. </a:t>
            </a:r>
          </a:p>
          <a:p>
            <a:pPr marL="291179" indent="-291179" defTabSz="931774">
              <a:buFont typeface="Arial" panose="020B0604020202020204" pitchFamily="34" charset="0"/>
              <a:buChar char="•"/>
              <a:defRPr/>
            </a:pPr>
            <a:r>
              <a:rPr lang="en-US"/>
              <a:t>Centering on faculty record can discourage programs from including ESI trainers because lack of “training record”</a:t>
            </a:r>
          </a:p>
          <a:p>
            <a:endParaRPr lang="en-US"/>
          </a:p>
        </p:txBody>
      </p:sp>
      <p:sp>
        <p:nvSpPr>
          <p:cNvPr id="4" name="Slide Number Placeholder 3"/>
          <p:cNvSpPr>
            <a:spLocks noGrp="1"/>
          </p:cNvSpPr>
          <p:nvPr>
            <p:ph type="sldNum" sz="quarter" idx="5"/>
          </p:nvPr>
        </p:nvSpPr>
        <p:spPr/>
        <p:txBody>
          <a:bodyPr/>
          <a:lstStyle/>
          <a:p>
            <a:pPr defTabSz="931774">
              <a:defRPr/>
            </a:pPr>
            <a:fld id="{33196997-A419-4D2B-94A7-9762C096CCC9}"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58196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16</a:t>
            </a:fld>
            <a:endParaRPr lang="en-US"/>
          </a:p>
        </p:txBody>
      </p:sp>
    </p:spTree>
    <p:extLst>
      <p:ext uri="{BB962C8B-B14F-4D97-AF65-F5344CB8AC3E}">
        <p14:creationId xmlns:p14="http://schemas.microsoft.com/office/powerpoint/2010/main" val="352295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17</a:t>
            </a:fld>
            <a:endParaRPr lang="en-US"/>
          </a:p>
        </p:txBody>
      </p:sp>
    </p:spTree>
    <p:extLst>
      <p:ext uri="{BB962C8B-B14F-4D97-AF65-F5344CB8AC3E}">
        <p14:creationId xmlns:p14="http://schemas.microsoft.com/office/powerpoint/2010/main" val="164848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18</a:t>
            </a:fld>
            <a:endParaRPr lang="en-US"/>
          </a:p>
        </p:txBody>
      </p:sp>
    </p:spTree>
    <p:extLst>
      <p:ext uri="{BB962C8B-B14F-4D97-AF65-F5344CB8AC3E}">
        <p14:creationId xmlns:p14="http://schemas.microsoft.com/office/powerpoint/2010/main" val="2231615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19</a:t>
            </a:fld>
            <a:endParaRPr lang="en-US"/>
          </a:p>
        </p:txBody>
      </p:sp>
    </p:spTree>
    <p:extLst>
      <p:ext uri="{BB962C8B-B14F-4D97-AF65-F5344CB8AC3E}">
        <p14:creationId xmlns:p14="http://schemas.microsoft.com/office/powerpoint/2010/main" val="399476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a:t>
            </a:fld>
            <a:endParaRPr lang="en-US"/>
          </a:p>
        </p:txBody>
      </p:sp>
    </p:spTree>
    <p:extLst>
      <p:ext uri="{BB962C8B-B14F-4D97-AF65-F5344CB8AC3E}">
        <p14:creationId xmlns:p14="http://schemas.microsoft.com/office/powerpoint/2010/main" val="264646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20</a:t>
            </a:fld>
            <a:endParaRPr lang="en-US"/>
          </a:p>
        </p:txBody>
      </p:sp>
    </p:spTree>
    <p:extLst>
      <p:ext uri="{BB962C8B-B14F-4D97-AF65-F5344CB8AC3E}">
        <p14:creationId xmlns:p14="http://schemas.microsoft.com/office/powerpoint/2010/main" val="2980961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OTGS can also provide demographic data and Information on who completed Research mentor Training</a:t>
            </a:r>
          </a:p>
        </p:txBody>
      </p:sp>
      <p:sp>
        <p:nvSpPr>
          <p:cNvPr id="4" name="Slide Number Placeholder 3"/>
          <p:cNvSpPr>
            <a:spLocks noGrp="1"/>
          </p:cNvSpPr>
          <p:nvPr>
            <p:ph type="sldNum" sz="quarter" idx="5"/>
          </p:nvPr>
        </p:nvSpPr>
        <p:spPr/>
        <p:txBody>
          <a:bodyPr/>
          <a:lstStyle/>
          <a:p>
            <a:fld id="{870FFAD5-C921-489C-BB96-BD885938FB32}" type="slidenum">
              <a:rPr lang="en-US" smtClean="0"/>
              <a:t>21</a:t>
            </a:fld>
            <a:endParaRPr lang="en-US"/>
          </a:p>
        </p:txBody>
      </p:sp>
    </p:spTree>
    <p:extLst>
      <p:ext uri="{BB962C8B-B14F-4D97-AF65-F5344CB8AC3E}">
        <p14:creationId xmlns:p14="http://schemas.microsoft.com/office/powerpoint/2010/main" val="1580681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22</a:t>
            </a:fld>
            <a:endParaRPr lang="en-US"/>
          </a:p>
        </p:txBody>
      </p:sp>
    </p:spTree>
    <p:extLst>
      <p:ext uri="{BB962C8B-B14F-4D97-AF65-F5344CB8AC3E}">
        <p14:creationId xmlns:p14="http://schemas.microsoft.com/office/powerpoint/2010/main" val="3732912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23</a:t>
            </a:fld>
            <a:endParaRPr lang="en-US"/>
          </a:p>
        </p:txBody>
      </p:sp>
    </p:spTree>
    <p:extLst>
      <p:ext uri="{BB962C8B-B14F-4D97-AF65-F5344CB8AC3E}">
        <p14:creationId xmlns:p14="http://schemas.microsoft.com/office/powerpoint/2010/main" val="248784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3</a:t>
            </a:fld>
            <a:endParaRPr lang="en-US"/>
          </a:p>
        </p:txBody>
      </p:sp>
    </p:spTree>
    <p:extLst>
      <p:ext uri="{BB962C8B-B14F-4D97-AF65-F5344CB8AC3E}">
        <p14:creationId xmlns:p14="http://schemas.microsoft.com/office/powerpoint/2010/main" val="256882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4</a:t>
            </a:fld>
            <a:endParaRPr lang="en-US"/>
          </a:p>
        </p:txBody>
      </p:sp>
    </p:spTree>
    <p:extLst>
      <p:ext uri="{BB962C8B-B14F-4D97-AF65-F5344CB8AC3E}">
        <p14:creationId xmlns:p14="http://schemas.microsoft.com/office/powerpoint/2010/main" val="201993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5</a:t>
            </a:fld>
            <a:endParaRPr lang="en-US"/>
          </a:p>
        </p:txBody>
      </p:sp>
    </p:spTree>
    <p:extLst>
      <p:ext uri="{BB962C8B-B14F-4D97-AF65-F5344CB8AC3E}">
        <p14:creationId xmlns:p14="http://schemas.microsoft.com/office/powerpoint/2010/main" val="312013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6</a:t>
            </a:fld>
            <a:endParaRPr lang="en-US"/>
          </a:p>
        </p:txBody>
      </p:sp>
    </p:spTree>
    <p:extLst>
      <p:ext uri="{BB962C8B-B14F-4D97-AF65-F5344CB8AC3E}">
        <p14:creationId xmlns:p14="http://schemas.microsoft.com/office/powerpoint/2010/main" val="82135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kern="100" dirty="0">
                <a:latin typeface="Calibri" panose="020F0502020204030204" pitchFamily="34" charset="0"/>
                <a:ea typeface="Calibri" panose="020F0502020204030204" pitchFamily="34" charset="0"/>
                <a:cs typeface="Times New Roman" panose="02020603050405020304" pitchFamily="18" charset="0"/>
              </a:rPr>
              <a:t>To put in context, these are targeted updates, and not the wholesale restructuring that is happening, for example, with fellowships.</a:t>
            </a:r>
          </a:p>
          <a:p>
            <a:endParaRPr lang="en-US" dirty="0"/>
          </a:p>
          <a:p>
            <a:r>
              <a:rPr lang="en-US" dirty="0"/>
              <a:t>Through these changes NIH aims to </a:t>
            </a:r>
          </a:p>
          <a:p>
            <a:endParaRPr lang="en-US" dirty="0"/>
          </a:p>
          <a:p>
            <a:pPr marL="349415" indent="-349415">
              <a:buFont typeface="Symbol" panose="05050102010706020507" pitchFamily="18" charset="2"/>
              <a:buChar char=""/>
            </a:pPr>
            <a:r>
              <a:rPr lang="en-US" sz="1800" dirty="0">
                <a:solidFill>
                  <a:srgbClr val="000000"/>
                </a:solidFill>
                <a:latin typeface="Helvetica" panose="020B0604020202020204" pitchFamily="34" charset="0"/>
                <a:ea typeface="Times New Roman" panose="02020603050405020304" pitchFamily="18" charset="0"/>
              </a:rPr>
              <a:t>Reduce applicant and reviewer burden.  </a:t>
            </a:r>
            <a:endParaRPr lang="en-US" sz="1800" dirty="0">
              <a:latin typeface="Times New Roman" panose="02020603050405020304" pitchFamily="18" charset="0"/>
              <a:ea typeface="Times New Roman" panose="02020603050405020304" pitchFamily="18" charset="0"/>
            </a:endParaRPr>
          </a:p>
          <a:p>
            <a:pPr marL="349415" indent="-349415">
              <a:buFont typeface="Symbol" panose="05050102010706020507" pitchFamily="18" charset="2"/>
              <a:buChar char=""/>
            </a:pPr>
            <a:r>
              <a:rPr lang="en-US" sz="1800" dirty="0">
                <a:solidFill>
                  <a:srgbClr val="333333"/>
                </a:solidFill>
                <a:latin typeface="Helvetica Neue"/>
                <a:ea typeface="Times New Roman" panose="02020603050405020304" pitchFamily="18" charset="0"/>
              </a:rPr>
              <a:t>Further support the development of a biomedical research workforce that will benefit from the full range of perspectives, experiences and backgrounds needed to advance discovery. </a:t>
            </a:r>
            <a:r>
              <a:rPr lang="en-US" sz="1800" dirty="0">
                <a:solidFill>
                  <a:srgbClr val="000000"/>
                </a:solidFill>
                <a:latin typeface="Helvetica" panose="020B060402020202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67717A74-BAF8-4F0B-85B2-4F2667CF76CF}"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264940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8</a:t>
            </a:fld>
            <a:endParaRPr lang="en-US"/>
          </a:p>
        </p:txBody>
      </p:sp>
    </p:spTree>
    <p:extLst>
      <p:ext uri="{BB962C8B-B14F-4D97-AF65-F5344CB8AC3E}">
        <p14:creationId xmlns:p14="http://schemas.microsoft.com/office/powerpoint/2010/main" val="339238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9</a:t>
            </a:fld>
            <a:endParaRPr lang="en-US"/>
          </a:p>
        </p:txBody>
      </p:sp>
    </p:spTree>
    <p:extLst>
      <p:ext uri="{BB962C8B-B14F-4D97-AF65-F5344CB8AC3E}">
        <p14:creationId xmlns:p14="http://schemas.microsoft.com/office/powerpoint/2010/main" val="388065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hyperlink" Target="https://hscmd.org/community-initiatives-and-outreach/hhs-logo/"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hyperlink" Target="https://hscmd.org/community-initiatives-and-outreach/hhs-logo/"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810617" y="63645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09129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 name="Straight Connector 5"/>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75708" y="620438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8109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V="1">
            <a:off x="838200" y="1690688"/>
            <a:ext cx="10515600" cy="1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46538" y="62263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68001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156205" y="61769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4535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ational Institutes of Health Logo: Turning Discovery Into Health">
            <a:extLst>
              <a:ext uri="{FF2B5EF4-FFF2-40B4-BE49-F238E27FC236}">
                <a16:creationId xmlns:a16="http://schemas.microsoft.com/office/drawing/2014/main" id="{D0806970-6BEC-C249-795F-C1EDD9CE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9552" y="5525389"/>
            <a:ext cx="4224537" cy="655321"/>
          </a:xfrm>
          <a:prstGeom prst="rect">
            <a:avLst/>
          </a:prstGeom>
        </p:spPr>
      </p:pic>
    </p:spTree>
    <p:extLst>
      <p:ext uri="{BB962C8B-B14F-4D97-AF65-F5344CB8AC3E}">
        <p14:creationId xmlns:p14="http://schemas.microsoft.com/office/powerpoint/2010/main" val="189520524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914400" y="934648"/>
            <a:ext cx="10325100"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5161844" y="1527399"/>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1752601" y="1933574"/>
            <a:ext cx="8696324" cy="2982913"/>
          </a:xfrm>
        </p:spPr>
        <p:txBody>
          <a:bodyPr anchor="t">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a:br>
            <a:br>
              <a:rPr lang="en-US"/>
            </a:br>
            <a:r>
              <a:rPr lang="en-US"/>
              <a:t>Click to edit Master title style</a:t>
            </a:r>
          </a:p>
        </p:txBody>
      </p:sp>
      <p:pic>
        <p:nvPicPr>
          <p:cNvPr id="3" name="Picture 2" descr="National Institutes of Health Logo: Turning Discovery Into Health">
            <a:extLst>
              <a:ext uri="{FF2B5EF4-FFF2-40B4-BE49-F238E27FC236}">
                <a16:creationId xmlns:a16="http://schemas.microsoft.com/office/drawing/2014/main" id="{87DB9C2C-EB91-0678-5958-D9767CAF6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2313" y="5838277"/>
            <a:ext cx="4224537" cy="655321"/>
          </a:xfrm>
          <a:prstGeom prst="rect">
            <a:avLst/>
          </a:prstGeom>
        </p:spPr>
      </p:pic>
      <p:pic>
        <p:nvPicPr>
          <p:cNvPr id="2" name="Picture 1" descr="HHS logo">
            <a:extLst>
              <a:ext uri="{FF2B5EF4-FFF2-40B4-BE49-F238E27FC236}">
                <a16:creationId xmlns:a16="http://schemas.microsoft.com/office/drawing/2014/main" id="{96D5C3A3-3705-E066-4509-9658451263B7}"/>
              </a:ext>
            </a:extLst>
          </p:cNvPr>
          <p:cNvPicPr>
            <a:picLocks noChangeAspect="1"/>
          </p:cNvPicPr>
          <p:nvPr userDrawn="1"/>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00475" y="5742796"/>
            <a:ext cx="904823" cy="820373"/>
          </a:xfrm>
          <a:prstGeom prst="rect">
            <a:avLst/>
          </a:prstGeom>
        </p:spPr>
      </p:pic>
    </p:spTree>
    <p:extLst>
      <p:ext uri="{BB962C8B-B14F-4D97-AF65-F5344CB8AC3E}">
        <p14:creationId xmlns:p14="http://schemas.microsoft.com/office/powerpoint/2010/main" val="365585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397770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75481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54468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973917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875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p:cNvCxnSpPr/>
          <p:nvPr userDrawn="1"/>
        </p:nvCxnSpPr>
        <p:spPr>
          <a:xfrm>
            <a:off x="1524000" y="350996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6849" y="62118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87185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55490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227641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982690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221409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13946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990464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Tree>
    <p:extLst>
      <p:ext uri="{BB962C8B-B14F-4D97-AF65-F5344CB8AC3E}">
        <p14:creationId xmlns:p14="http://schemas.microsoft.com/office/powerpoint/2010/main" val="514153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013385" y="4291864"/>
            <a:ext cx="4625539"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TBD</a:t>
            </a:r>
          </a:p>
          <a:p>
            <a:endParaRPr lang="en-US"/>
          </a:p>
          <a:p>
            <a:r>
              <a:rPr lang="en-US"/>
              <a:t>NIHGrantsEvents@nih.gov</a:t>
            </a:r>
          </a:p>
          <a:p>
            <a:endParaRPr lang="en-US"/>
          </a:p>
          <a:p>
            <a:r>
              <a:rPr lang="en-US"/>
              <a:t>@NIHGrants</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552450" y="4335578"/>
            <a:ext cx="1613336"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sp>
        <p:nvSpPr>
          <p:cNvPr id="13" name="Title">
            <a:extLst>
              <a:ext uri="{FF2B5EF4-FFF2-40B4-BE49-F238E27FC236}">
                <a16:creationId xmlns:a16="http://schemas.microsoft.com/office/drawing/2014/main" id="{1FAF5A08-4F41-4A1E-B92D-888C0D675312}"/>
              </a:ext>
            </a:extLst>
          </p:cNvPr>
          <p:cNvSpPr txBox="1">
            <a:spLocks/>
          </p:cNvSpPr>
          <p:nvPr userDrawn="1"/>
        </p:nvSpPr>
        <p:spPr>
          <a:xfrm>
            <a:off x="167317" y="2766218"/>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Contact Us</a:t>
            </a:r>
          </a:p>
        </p:txBody>
      </p:sp>
      <p:pic>
        <p:nvPicPr>
          <p:cNvPr id="3" name="Picture 2" descr="National Institutes of Health Logo: Turning Discovery Into Health">
            <a:extLst>
              <a:ext uri="{FF2B5EF4-FFF2-40B4-BE49-F238E27FC236}">
                <a16:creationId xmlns:a16="http://schemas.microsoft.com/office/drawing/2014/main" id="{EC43E4D3-2873-EAC7-B270-F5F9A2F535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5300" y="3164136"/>
            <a:ext cx="3414878" cy="529725"/>
          </a:xfrm>
          <a:prstGeom prst="rect">
            <a:avLst/>
          </a:prstGeom>
        </p:spPr>
      </p:pic>
      <p:pic>
        <p:nvPicPr>
          <p:cNvPr id="4" name="Picture 3" descr="HHS logo">
            <a:extLst>
              <a:ext uri="{FF2B5EF4-FFF2-40B4-BE49-F238E27FC236}">
                <a16:creationId xmlns:a16="http://schemas.microsoft.com/office/drawing/2014/main" id="{AB788C02-BC84-E836-ABB4-B55363E1360E}"/>
              </a:ext>
            </a:extLst>
          </p:cNvPr>
          <p:cNvPicPr>
            <a:picLocks noChangeAspect="1"/>
          </p:cNvPicPr>
          <p:nvPr userDrawn="1"/>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5175" y="3049808"/>
            <a:ext cx="876248" cy="794465"/>
          </a:xfrm>
          <a:prstGeom prst="rect">
            <a:avLst/>
          </a:prstGeom>
        </p:spPr>
      </p:pic>
    </p:spTree>
    <p:extLst>
      <p:ext uri="{BB962C8B-B14F-4D97-AF65-F5344CB8AC3E}">
        <p14:creationId xmlns:p14="http://schemas.microsoft.com/office/powerpoint/2010/main" val="3420380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04770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7668" y="6219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24226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4" name="Straight Connector 3"/>
          <p:cNvCxnSpPr/>
          <p:nvPr userDrawn="1"/>
        </p:nvCxnSpPr>
        <p:spPr>
          <a:xfrm>
            <a:off x="831850" y="456247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9145917" y="6203423"/>
            <a:ext cx="2743438" cy="365792"/>
          </a:xfrm>
          <a:prstGeom prst="rect">
            <a:avLst/>
          </a:prstGeom>
        </p:spPr>
      </p:pic>
    </p:spTree>
    <p:extLst>
      <p:ext uri="{BB962C8B-B14F-4D97-AF65-F5344CB8AC3E}">
        <p14:creationId xmlns:p14="http://schemas.microsoft.com/office/powerpoint/2010/main" val="2641746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68588" y="618531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96449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39788" y="1671638"/>
            <a:ext cx="105156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0"/>
          </p:nvPr>
        </p:nvSpPr>
        <p:spPr>
          <a:xfrm>
            <a:off x="9163606" y="62686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58249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flipV="1">
            <a:off x="838200" y="1690688"/>
            <a:ext cx="10515600" cy="11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9150689" y="6231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6447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62596" y="62247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40611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5" name="Straight Connector 4"/>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141343" y="61905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832181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2751" y="-752146"/>
            <a:ext cx="5486494" cy="3314114"/>
          </a:xfrm>
          <a:prstGeom prst="rect">
            <a:avLst/>
          </a:prstGeom>
        </p:spPr>
      </p:pic>
      <p:sp>
        <p:nvSpPr>
          <p:cNvPr id="8" name="TextBox 7"/>
          <p:cNvSpPr txBox="1"/>
          <p:nvPr userDrawn="1"/>
        </p:nvSpPr>
        <p:spPr>
          <a:xfrm>
            <a:off x="838198" y="1843950"/>
            <a:ext cx="10515599"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Georgia" panose="02040502050405020303" pitchFamily="18" charset="0"/>
              </a:rPr>
              <a:t>Symposium for Research Administrators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effectLst/>
                <a:latin typeface="Georgia" panose="02040502050405020303" pitchFamily="18" charset="0"/>
              </a:rPr>
              <a:t>University</a:t>
            </a:r>
            <a:r>
              <a:rPr lang="en-US" sz="3600" baseline="0" dirty="0">
                <a:effectLst/>
                <a:latin typeface="Georgia" panose="02040502050405020303" pitchFamily="18" charset="0"/>
              </a:rPr>
              <a:t> of Wisconsin-Madison</a:t>
            </a:r>
          </a:p>
          <a:p>
            <a:pPr algn="ctr"/>
            <a:r>
              <a:rPr lang="en-US" sz="3600" baseline="0" dirty="0">
                <a:effectLst/>
                <a:latin typeface="Georgia" panose="02040502050405020303" pitchFamily="18" charset="0"/>
              </a:rPr>
              <a:t>November 7</a:t>
            </a:r>
            <a:r>
              <a:rPr lang="en-US" sz="3600" baseline="30000" dirty="0">
                <a:effectLst/>
                <a:latin typeface="Georgia" panose="02040502050405020303" pitchFamily="18" charset="0"/>
              </a:rPr>
              <a:t>th</a:t>
            </a:r>
            <a:r>
              <a:rPr lang="en-US" sz="3600" baseline="0" dirty="0">
                <a:effectLst/>
                <a:latin typeface="Georgia" panose="02040502050405020303" pitchFamily="18" charset="0"/>
              </a:rPr>
              <a:t>, 2024</a:t>
            </a:r>
            <a:endParaRPr lang="en-US" sz="3600" dirty="0">
              <a:effectLst/>
              <a:latin typeface="Georgia" panose="02040502050405020303" pitchFamily="18" charset="0"/>
            </a:endParaRPr>
          </a:p>
        </p:txBody>
      </p:sp>
      <p:cxnSp>
        <p:nvCxnSpPr>
          <p:cNvPr id="10" name="Straight Connector 9"/>
          <p:cNvCxnSpPr/>
          <p:nvPr userDrawn="1"/>
        </p:nvCxnSpPr>
        <p:spPr>
          <a:xfrm flipV="1">
            <a:off x="838199" y="3311611"/>
            <a:ext cx="10515599"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8839245" y="6355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25194421"/>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baseline="0">
          <a:solidFill>
            <a:schemeClr val="tx1"/>
          </a:solidFill>
          <a:effectLst>
            <a:outerShdw blurRad="38100" dist="38100" dir="2700000" algn="tl">
              <a:srgbClr val="000000">
                <a:alpha val="43137"/>
              </a:srgbClr>
            </a:outerShdw>
          </a:effectLst>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7505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03" y="5780393"/>
            <a:ext cx="2434015" cy="1470266"/>
          </a:xfrm>
          <a:prstGeom prst="rect">
            <a:avLst/>
          </a:prstGeom>
        </p:spPr>
      </p:pic>
      <p:sp>
        <p:nvSpPr>
          <p:cNvPr id="11" name="TextBox 10"/>
          <p:cNvSpPr txBox="1"/>
          <p:nvPr userDrawn="1"/>
        </p:nvSpPr>
        <p:spPr>
          <a:xfrm>
            <a:off x="10106239" y="6546362"/>
            <a:ext cx="3741264"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University</a:t>
            </a:r>
            <a:r>
              <a:rPr lang="en-US" sz="900" baseline="0" dirty="0">
                <a:solidFill>
                  <a:schemeClr val="bg1">
                    <a:lumMod val="50000"/>
                  </a:schemeClr>
                </a:solidFill>
                <a:latin typeface="Arial" panose="020B0604020202020204" pitchFamily="34" charset="0"/>
                <a:cs typeface="Arial" panose="020B0604020202020204" pitchFamily="34" charset="0"/>
              </a:rPr>
              <a:t> of Wisconsin - </a:t>
            </a:r>
            <a:r>
              <a:rPr lang="en-US" sz="900" dirty="0">
                <a:solidFill>
                  <a:schemeClr val="bg1">
                    <a:lumMod val="50000"/>
                  </a:schemeClr>
                </a:solidFill>
                <a:latin typeface="Arial" panose="020B0604020202020204" pitchFamily="34" charset="0"/>
                <a:cs typeface="Arial" panose="020B0604020202020204" pitchFamily="34" charset="0"/>
              </a:rPr>
              <a:t>Madison</a:t>
            </a:r>
          </a:p>
        </p:txBody>
      </p:sp>
      <p:sp>
        <p:nvSpPr>
          <p:cNvPr id="6" name="Slide Number Placeholder 5"/>
          <p:cNvSpPr>
            <a:spLocks noGrp="1"/>
          </p:cNvSpPr>
          <p:nvPr>
            <p:ph type="sldNum" sz="quarter" idx="4"/>
          </p:nvPr>
        </p:nvSpPr>
        <p:spPr>
          <a:xfrm>
            <a:off x="8841785" y="61812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2735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descr="Graphical user interface, text&#10;&#10;Description automatically generated">
            <a:extLst>
              <a:ext uri="{FF2B5EF4-FFF2-40B4-BE49-F238E27FC236}">
                <a16:creationId xmlns:a16="http://schemas.microsoft.com/office/drawing/2014/main" id="{C7588560-3F82-EAE0-B369-8CDB29DB1752}"/>
              </a:ext>
            </a:extLst>
          </p:cNvPr>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957" y="6301710"/>
            <a:ext cx="2464694" cy="382330"/>
          </a:xfrm>
          <a:prstGeom prst="rect">
            <a:avLst/>
          </a:prstGeom>
        </p:spPr>
      </p:pic>
    </p:spTree>
    <p:extLst>
      <p:ext uri="{BB962C8B-B14F-4D97-AF65-F5344CB8AC3E}">
        <p14:creationId xmlns:p14="http://schemas.microsoft.com/office/powerpoint/2010/main" val="1852695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p:txStyles>
    <p:title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guide/notice-files/NOT-OD-17-050.html"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policy/changes-coming-jan-2025/updates-to-training-grants.htm"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learning-center/nih-training-grant-application-updates-webinar"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policy-and-compliance/changes-coming-2025/updates-to-training-grant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grants.nih.gov/news-events/calendar-of-events/66df170300a3194d910ee602"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24-129.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nexus.od.nih.gov/all/2024/09/24/preview-of-forms-i-application-form-and-training-data-table-changes-coming-in-2025/"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notice-files/NOT-OD-24-129.html"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FF4E196-A010-480C-A078-61D4EF757EA8}" type="slidenum">
              <a:rPr lang="en-US" smtClean="0"/>
              <a:t>1</a:t>
            </a:fld>
            <a:endParaRPr lang="en-US"/>
          </a:p>
        </p:txBody>
      </p:sp>
    </p:spTree>
    <p:extLst>
      <p:ext uri="{BB962C8B-B14F-4D97-AF65-F5344CB8AC3E}">
        <p14:creationId xmlns:p14="http://schemas.microsoft.com/office/powerpoint/2010/main" val="38998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FD3F-25F5-B1F3-D1DB-5F9DB22BAF4B}"/>
              </a:ext>
            </a:extLst>
          </p:cNvPr>
          <p:cNvSpPr>
            <a:spLocks noGrp="1"/>
          </p:cNvSpPr>
          <p:nvPr>
            <p:ph type="title"/>
          </p:nvPr>
        </p:nvSpPr>
        <p:spPr>
          <a:xfrm>
            <a:off x="508000" y="0"/>
            <a:ext cx="11297920" cy="1325563"/>
          </a:xfrm>
        </p:spPr>
        <p:txBody>
          <a:bodyPr>
            <a:normAutofit/>
          </a:bodyPr>
          <a:lstStyle/>
          <a:p>
            <a:r>
              <a:rPr lang="en-US" sz="4000" b="1"/>
              <a:t>Peer Review Updates</a:t>
            </a:r>
            <a:endParaRPr lang="en-US" sz="4000"/>
          </a:p>
        </p:txBody>
      </p:sp>
      <p:sp>
        <p:nvSpPr>
          <p:cNvPr id="4" name="Slide Number Placeholder 3">
            <a:extLst>
              <a:ext uri="{FF2B5EF4-FFF2-40B4-BE49-F238E27FC236}">
                <a16:creationId xmlns:a16="http://schemas.microsoft.com/office/drawing/2014/main" id="{F46D3B7A-76D9-3245-D5C1-CB6323263B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1">
            <a:extLst>
              <a:ext uri="{FF2B5EF4-FFF2-40B4-BE49-F238E27FC236}">
                <a16:creationId xmlns:a16="http://schemas.microsoft.com/office/drawing/2014/main" id="{4B118BB1-FF88-CDBE-6890-BD135BC98503}"/>
              </a:ext>
            </a:extLst>
          </p:cNvPr>
          <p:cNvSpPr txBox="1">
            <a:spLocks/>
          </p:cNvSpPr>
          <p:nvPr/>
        </p:nvSpPr>
        <p:spPr>
          <a:xfrm>
            <a:off x="838200" y="1239520"/>
            <a:ext cx="10515600" cy="5039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Training grants will </a:t>
            </a:r>
            <a:r>
              <a:rPr kumimoji="0" lang="en-US" sz="2400" b="1"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retain</a:t>
            </a: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 the five scored review criteria currently used in review.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Training Program and Environment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Training Program Director(s)/Principal Investigator(s)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Preceptors/Mentors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Trainees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Training Record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“Training and the Responsible Conduct of Research” </a:t>
            </a: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and</a:t>
            </a: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 “Recruitment Plan to Enhance Diversity” </a:t>
            </a: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will be moved to </a:t>
            </a:r>
            <a:r>
              <a:rPr kumimoji="0" lang="en-US" sz="2400" b="1"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Additional Review Criteria</a:t>
            </a:r>
            <a:endParaRPr kumimoji="0" lang="en-US" sz="2400" b="1" i="0" u="sng" strike="noStrike" kern="1200" cap="none" spc="0" normalizeH="0" baseline="0" noProof="0" dirty="0">
              <a:ln>
                <a:noFill/>
              </a:ln>
              <a:solidFill>
                <a:srgbClr val="4472C4">
                  <a:lumMod val="75000"/>
                </a:srgbClr>
              </a:solidFill>
              <a:effectLst/>
              <a:uLnTx/>
              <a:uFillTx/>
              <a:latin typeface="Calibri" panose="020F0502020204030204"/>
              <a:ea typeface="Open Sans Light" panose="020B0306030504020204" pitchFamily="34" charset="0"/>
              <a:cs typeface="Open Sans Light" panose="020B03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alibri" panose="020F0502020204030204"/>
                <a:ea typeface="Open Sans Light" panose="020B0306030504020204" pitchFamily="34" charset="0"/>
                <a:cs typeface="Open Sans Light" panose="020B0306030504020204" pitchFamily="34" charset="0"/>
              </a:rPr>
              <a:t>Will now contribute to the overall impact score when these were </a:t>
            </a:r>
            <a:r>
              <a:rPr lang="en-US" b="1" dirty="0">
                <a:latin typeface="Calibri" panose="020F0502020204030204"/>
              </a:rPr>
              <a:t>previously post-score considerations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15639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FD3F-25F5-B1F3-D1DB-5F9DB22BAF4B}"/>
              </a:ext>
            </a:extLst>
          </p:cNvPr>
          <p:cNvSpPr>
            <a:spLocks noGrp="1"/>
          </p:cNvSpPr>
          <p:nvPr>
            <p:ph type="title"/>
          </p:nvPr>
        </p:nvSpPr>
        <p:spPr>
          <a:xfrm>
            <a:off x="508000" y="0"/>
            <a:ext cx="11297920" cy="1325563"/>
          </a:xfrm>
        </p:spPr>
        <p:txBody>
          <a:bodyPr>
            <a:normAutofit/>
          </a:bodyPr>
          <a:lstStyle/>
          <a:p>
            <a:r>
              <a:rPr lang="en-US" sz="4000" b="1"/>
              <a:t>Data Table Updates</a:t>
            </a:r>
            <a:br>
              <a:rPr lang="en-US" sz="4000" b="1"/>
            </a:br>
            <a:r>
              <a:rPr lang="en-US" sz="4000"/>
              <a:t>General and Program-Specific Updates</a:t>
            </a:r>
          </a:p>
        </p:txBody>
      </p:sp>
      <p:sp>
        <p:nvSpPr>
          <p:cNvPr id="5" name="Slide Number Placeholder 4">
            <a:extLst>
              <a:ext uri="{FF2B5EF4-FFF2-40B4-BE49-F238E27FC236}">
                <a16:creationId xmlns:a16="http://schemas.microsoft.com/office/drawing/2014/main" id="{88D93DF1-708C-6CD4-7BFC-6C90544AB2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Content Placeholder 1">
            <a:extLst>
              <a:ext uri="{FF2B5EF4-FFF2-40B4-BE49-F238E27FC236}">
                <a16:creationId xmlns:a16="http://schemas.microsoft.com/office/drawing/2014/main" id="{1F76B099-3B4B-FDBD-2CDD-B796261242FA}"/>
              </a:ext>
            </a:extLst>
          </p:cNvPr>
          <p:cNvSpPr txBox="1">
            <a:spLocks/>
          </p:cNvSpPr>
          <p:nvPr/>
        </p:nvSpPr>
        <p:spPr>
          <a:xfrm>
            <a:off x="508000" y="1440704"/>
            <a:ext cx="11297920" cy="47230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Changes are intended to </a:t>
            </a:r>
            <a:r>
              <a:rPr kumimoji="0" lang="en-US" sz="2400" b="1"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reduce burden </a:t>
            </a: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and </a:t>
            </a:r>
            <a:r>
              <a:rPr kumimoji="0" lang="en-US" sz="2400" b="1"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promote consistency </a:t>
            </a: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in the requested information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For all data tables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Updated table instructions to clarify terms and provide consistency in lettering for training stage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Remove redundancies by not asking for structured data available elsewhere in the application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Multiple changes specific to predoctoral, postdoctoral, undergraduate, and international training tables, including: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Update Table 1 - applicants will only be required to provide information </a:t>
            </a:r>
            <a:r>
              <a:rPr kumimoji="0" lang="en-US" sz="20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relevant to the training stage(s) in the proposed program.</a:t>
            </a:r>
            <a:endPar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Realign table 5 - focus on the outcomes only on trainees supported by the grant.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Table 6 - remove some trainee characteristics.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Table 8 - remove “Part II. Those Clearly Associated with the Training Grant” &amp; encourage reporting this information in the Program Plan Section or RPPR narrative.</a:t>
            </a:r>
            <a:endPar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0691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AE80C5-D2D4-FB14-B557-E10CCF3AD7E3}"/>
              </a:ext>
              <a:ext uri="{C183D7F6-B498-43B3-948B-1728B52AA6E4}">
                <adec:decorative xmlns:adec="http://schemas.microsoft.com/office/drawing/2017/decorative" val="1"/>
              </a:ext>
            </a:extLst>
          </p:cNvPr>
          <p:cNvSpPr>
            <a:spLocks noGrp="1"/>
          </p:cNvSpPr>
          <p:nvPr>
            <p:ph idx="1"/>
          </p:nvPr>
        </p:nvSpPr>
        <p:spPr>
          <a:xfrm>
            <a:off x="444973" y="1458674"/>
            <a:ext cx="11478322" cy="4891326"/>
          </a:xfrm>
        </p:spPr>
        <p:txBody>
          <a:bodyPr>
            <a:normAutofit fontScale="92500"/>
          </a:bodyPr>
          <a:lstStyle/>
          <a:p>
            <a:pPr marL="0" indent="0">
              <a:lnSpc>
                <a:spcPct val="110000"/>
              </a:lnSpc>
              <a:buNone/>
            </a:pPr>
            <a:r>
              <a:rPr lang="en-US" sz="2600">
                <a:latin typeface="+mn-lt"/>
                <a:ea typeface="Open Sans" panose="020B0606030504020204" pitchFamily="34" charset="0"/>
                <a:cs typeface="Open Sans" panose="020B0606030504020204" pitchFamily="34" charset="0"/>
              </a:rPr>
              <a:t>Overall, updates </a:t>
            </a:r>
            <a:r>
              <a:rPr lang="en-US" sz="2600">
                <a:solidFill>
                  <a:schemeClr val="accent1"/>
                </a:solidFill>
                <a:latin typeface="+mn-lt"/>
                <a:ea typeface="Open Sans" panose="020B0606030504020204" pitchFamily="34" charset="0"/>
                <a:cs typeface="Open Sans" panose="020B0606030504020204" pitchFamily="34" charset="0"/>
              </a:rPr>
              <a:t>to reduce burden and promote consistency </a:t>
            </a:r>
            <a:r>
              <a:rPr lang="en-US" sz="2600">
                <a:latin typeface="+mn-lt"/>
                <a:ea typeface="Open Sans" panose="020B0606030504020204" pitchFamily="34" charset="0"/>
                <a:cs typeface="Open Sans" panose="020B0606030504020204" pitchFamily="34" charset="0"/>
              </a:rPr>
              <a:t>in requested information.</a:t>
            </a:r>
          </a:p>
          <a:p>
            <a:pPr>
              <a:lnSpc>
                <a:spcPct val="110000"/>
              </a:lnSpc>
              <a:spcBef>
                <a:spcPts val="1200"/>
              </a:spcBef>
            </a:pPr>
            <a:r>
              <a:rPr lang="en-US" sz="2200" b="1">
                <a:latin typeface="+mn-lt"/>
                <a:ea typeface="Open Sans" panose="020B0606030504020204" pitchFamily="34" charset="0"/>
                <a:cs typeface="Open Sans" panose="020B0606030504020204" pitchFamily="34" charset="0"/>
              </a:rPr>
              <a:t>Table 1</a:t>
            </a:r>
            <a:r>
              <a:rPr lang="en-US" sz="2200">
                <a:latin typeface="+mn-lt"/>
                <a:ea typeface="Open Sans" panose="020B0606030504020204" pitchFamily="34" charset="0"/>
                <a:cs typeface="Open Sans" panose="020B0606030504020204" pitchFamily="34" charset="0"/>
              </a:rPr>
              <a:t> (Census of Participating Department or Interdepartmental Programs)</a:t>
            </a:r>
          </a:p>
          <a:p>
            <a:pPr lvl="1">
              <a:lnSpc>
                <a:spcPct val="110000"/>
              </a:lnSpc>
              <a:buFont typeface="Courier New" panose="02070309020205020404" pitchFamily="49" charset="0"/>
              <a:buChar char="o"/>
            </a:pPr>
            <a:r>
              <a:rPr lang="en-US" sz="2200" b="1">
                <a:effectLst/>
                <a:latin typeface="+mn-lt"/>
                <a:ea typeface="Open Sans" panose="020B0606030504020204" pitchFamily="34" charset="0"/>
                <a:cs typeface="Open Sans" panose="020B0606030504020204" pitchFamily="34" charset="0"/>
              </a:rPr>
              <a:t>Currently, </a:t>
            </a:r>
            <a:r>
              <a:rPr lang="en-US" sz="2200">
                <a:effectLst/>
                <a:latin typeface="+mn-lt"/>
                <a:ea typeface="Open Sans" panose="020B0606030504020204" pitchFamily="34" charset="0"/>
                <a:cs typeface="Open Sans" panose="020B0606030504020204" pitchFamily="34" charset="0"/>
              </a:rPr>
              <a:t>T32 applicants provide information on predoctorates </a:t>
            </a:r>
            <a:r>
              <a:rPr lang="en-US" sz="2200" u="sng">
                <a:effectLst/>
                <a:latin typeface="+mn-lt"/>
                <a:ea typeface="Open Sans" panose="020B0606030504020204" pitchFamily="34" charset="0"/>
                <a:cs typeface="Open Sans" panose="020B0606030504020204" pitchFamily="34" charset="0"/>
              </a:rPr>
              <a:t>and</a:t>
            </a:r>
            <a:r>
              <a:rPr lang="en-US" sz="2200">
                <a:effectLst/>
                <a:latin typeface="+mn-lt"/>
                <a:ea typeface="Open Sans" panose="020B0606030504020204" pitchFamily="34" charset="0"/>
                <a:cs typeface="Open Sans" panose="020B0606030504020204" pitchFamily="34" charset="0"/>
              </a:rPr>
              <a:t> postdoctorates, </a:t>
            </a:r>
            <a:r>
              <a:rPr lang="en-US" sz="2200" b="1" i="1" u="sng">
                <a:effectLst/>
                <a:latin typeface="+mn-lt"/>
                <a:ea typeface="Open Sans" panose="020B0606030504020204" pitchFamily="34" charset="0"/>
                <a:cs typeface="Open Sans" panose="020B0606030504020204" pitchFamily="34" charset="0"/>
              </a:rPr>
              <a:t>regardless</a:t>
            </a:r>
            <a:r>
              <a:rPr lang="en-US" sz="2200">
                <a:effectLst/>
                <a:latin typeface="+mn-lt"/>
                <a:ea typeface="Open Sans" panose="020B0606030504020204" pitchFamily="34" charset="0"/>
                <a:cs typeface="Open Sans" panose="020B0606030504020204" pitchFamily="34" charset="0"/>
              </a:rPr>
              <a:t> of the training stage of the proposed program.</a:t>
            </a:r>
          </a:p>
          <a:p>
            <a:pPr lvl="1">
              <a:lnSpc>
                <a:spcPct val="110000"/>
              </a:lnSpc>
              <a:buFont typeface="Courier New" panose="02070309020205020404" pitchFamily="49" charset="0"/>
              <a:buChar char="o"/>
            </a:pPr>
            <a:r>
              <a:rPr lang="en-US" sz="2200" b="1">
                <a:solidFill>
                  <a:schemeClr val="accent1"/>
                </a:solidFill>
                <a:effectLst/>
                <a:latin typeface="+mn-lt"/>
                <a:ea typeface="Open Sans" panose="020B0606030504020204" pitchFamily="34" charset="0"/>
                <a:cs typeface="Open Sans" panose="020B0606030504020204" pitchFamily="34" charset="0"/>
              </a:rPr>
              <a:t>Planned update: </a:t>
            </a:r>
          </a:p>
          <a:p>
            <a:pPr lvl="2">
              <a:lnSpc>
                <a:spcPct val="110000"/>
              </a:lnSpc>
              <a:buFont typeface="Wingdings" panose="05000000000000000000" pitchFamily="2" charset="2"/>
              <a:buChar char="§"/>
            </a:pPr>
            <a:r>
              <a:rPr lang="en-US" sz="2200">
                <a:solidFill>
                  <a:schemeClr val="accent1"/>
                </a:solidFill>
                <a:effectLst/>
                <a:latin typeface="+mn-lt"/>
                <a:ea typeface="Open Sans" panose="020B0606030504020204" pitchFamily="34" charset="0"/>
                <a:cs typeface="Open Sans" panose="020B0606030504020204" pitchFamily="34" charset="0"/>
              </a:rPr>
              <a:t>Applicants will be required to provide data </a:t>
            </a:r>
            <a:r>
              <a:rPr lang="en-US" sz="2200" b="1" u="sng">
                <a:solidFill>
                  <a:schemeClr val="accent1"/>
                </a:solidFill>
                <a:effectLst/>
                <a:latin typeface="+mn-lt"/>
                <a:ea typeface="Open Sans" panose="020B0606030504020204" pitchFamily="34" charset="0"/>
                <a:cs typeface="Open Sans" panose="020B0606030504020204" pitchFamily="34" charset="0"/>
              </a:rPr>
              <a:t>only</a:t>
            </a:r>
            <a:r>
              <a:rPr lang="en-US" sz="2200" b="1">
                <a:solidFill>
                  <a:schemeClr val="accent1"/>
                </a:solidFill>
                <a:effectLst/>
                <a:latin typeface="+mn-lt"/>
                <a:ea typeface="Open Sans" panose="020B0606030504020204" pitchFamily="34" charset="0"/>
                <a:cs typeface="Open Sans" panose="020B0606030504020204" pitchFamily="34" charset="0"/>
              </a:rPr>
              <a:t> </a:t>
            </a:r>
            <a:r>
              <a:rPr lang="en-US" sz="2200">
                <a:solidFill>
                  <a:schemeClr val="accent1"/>
                </a:solidFill>
                <a:effectLst/>
                <a:latin typeface="+mn-lt"/>
                <a:ea typeface="Open Sans" panose="020B0606030504020204" pitchFamily="34" charset="0"/>
                <a:cs typeface="Open Sans" panose="020B0606030504020204" pitchFamily="34" charset="0"/>
              </a:rPr>
              <a:t>relevant to the training stage(s) in the proposed program. </a:t>
            </a:r>
          </a:p>
          <a:p>
            <a:pPr lvl="2">
              <a:lnSpc>
                <a:spcPct val="110000"/>
              </a:lnSpc>
              <a:buFont typeface="Wingdings" panose="05000000000000000000" pitchFamily="2" charset="2"/>
              <a:buChar char="§"/>
            </a:pPr>
            <a:r>
              <a:rPr lang="en-US" sz="2200">
                <a:solidFill>
                  <a:schemeClr val="accent1"/>
                </a:solidFill>
                <a:latin typeface="+mn-lt"/>
                <a:ea typeface="Open Sans" panose="020B0606030504020204" pitchFamily="34" charset="0"/>
                <a:cs typeface="Open Sans" panose="020B0606030504020204" pitchFamily="34" charset="0"/>
              </a:rPr>
              <a:t>Undergraduate training programs (T34) will include this table.</a:t>
            </a:r>
            <a:r>
              <a:rPr lang="en-US" sz="2200">
                <a:solidFill>
                  <a:schemeClr val="accent1"/>
                </a:solidFill>
                <a:effectLst/>
                <a:latin typeface="+mn-lt"/>
                <a:ea typeface="Open Sans" panose="020B0606030504020204" pitchFamily="34" charset="0"/>
                <a:cs typeface="Open Sans" panose="020B0606030504020204" pitchFamily="34" charset="0"/>
              </a:rPr>
              <a:t>  </a:t>
            </a:r>
            <a:endParaRPr lang="en-US" sz="2200">
              <a:solidFill>
                <a:schemeClr val="accent1"/>
              </a:solidFill>
              <a:latin typeface="+mn-lt"/>
              <a:ea typeface="Open Sans" panose="020B0606030504020204" pitchFamily="34" charset="0"/>
              <a:cs typeface="Open Sans" panose="020B0606030504020204" pitchFamily="34" charset="0"/>
            </a:endParaRPr>
          </a:p>
          <a:p>
            <a:pPr>
              <a:lnSpc>
                <a:spcPct val="110000"/>
              </a:lnSpc>
              <a:spcBef>
                <a:spcPts val="1200"/>
              </a:spcBef>
            </a:pPr>
            <a:r>
              <a:rPr lang="en-US" sz="2400" b="1">
                <a:latin typeface="+mn-lt"/>
                <a:ea typeface="Open Sans" panose="020B0606030504020204" pitchFamily="34" charset="0"/>
                <a:cs typeface="Open Sans" panose="020B0606030504020204" pitchFamily="34" charset="0"/>
              </a:rPr>
              <a:t>Table 8:</a:t>
            </a:r>
            <a:r>
              <a:rPr lang="en-US" sz="2400">
                <a:latin typeface="+mn-lt"/>
                <a:ea typeface="Open Sans" panose="020B0606030504020204" pitchFamily="34" charset="0"/>
                <a:cs typeface="Open Sans" panose="020B0606030504020204" pitchFamily="34" charset="0"/>
              </a:rPr>
              <a:t> Program Outcomes</a:t>
            </a:r>
          </a:p>
          <a:p>
            <a:pPr lvl="1">
              <a:lnSpc>
                <a:spcPct val="110000"/>
              </a:lnSpc>
              <a:buFont typeface="Courier New" panose="02070309020205020404" pitchFamily="49" charset="0"/>
              <a:buChar char="o"/>
            </a:pPr>
            <a:r>
              <a:rPr lang="en-US" sz="2200" b="1">
                <a:latin typeface="+mn-lt"/>
                <a:ea typeface="Open Sans" panose="020B0606030504020204" pitchFamily="34" charset="0"/>
                <a:cs typeface="Open Sans" panose="020B0606030504020204" pitchFamily="34" charset="0"/>
              </a:rPr>
              <a:t>Currently</a:t>
            </a:r>
            <a:r>
              <a:rPr lang="en-US" sz="2200">
                <a:latin typeface="+mn-lt"/>
                <a:ea typeface="Open Sans" panose="020B0606030504020204" pitchFamily="34" charset="0"/>
                <a:cs typeface="Open Sans" panose="020B0606030504020204" pitchFamily="34" charset="0"/>
              </a:rPr>
              <a:t>, asks T32 grantees to include “</a:t>
            </a:r>
            <a:r>
              <a:rPr lang="en-US" sz="2200" b="1" i="1">
                <a:latin typeface="+mn-lt"/>
                <a:ea typeface="Open Sans" panose="020B0606030504020204" pitchFamily="34" charset="0"/>
                <a:cs typeface="Open Sans" panose="020B0606030504020204" pitchFamily="34" charset="0"/>
              </a:rPr>
              <a:t>Clearly associated</a:t>
            </a:r>
            <a:r>
              <a:rPr lang="en-US" sz="2200">
                <a:latin typeface="+mn-lt"/>
                <a:ea typeface="Open Sans" panose="020B0606030504020204" pitchFamily="34" charset="0"/>
                <a:cs typeface="Open Sans" panose="020B0606030504020204" pitchFamily="34" charset="0"/>
              </a:rPr>
              <a:t>” trainees.</a:t>
            </a:r>
          </a:p>
          <a:p>
            <a:pPr lvl="1">
              <a:lnSpc>
                <a:spcPct val="110000"/>
              </a:lnSpc>
              <a:buFont typeface="Courier New" panose="02070309020205020404" pitchFamily="49" charset="0"/>
              <a:buChar char="o"/>
            </a:pPr>
            <a:r>
              <a:rPr lang="en-US" sz="2200" b="1">
                <a:solidFill>
                  <a:schemeClr val="accent1"/>
                </a:solidFill>
                <a:latin typeface="+mn-lt"/>
                <a:ea typeface="Open Sans" panose="020B0606030504020204" pitchFamily="34" charset="0"/>
                <a:cs typeface="Open Sans" panose="020B0606030504020204" pitchFamily="34" charset="0"/>
              </a:rPr>
              <a:t>Planned Update: </a:t>
            </a:r>
            <a:r>
              <a:rPr lang="en-US" sz="2200">
                <a:solidFill>
                  <a:schemeClr val="accent1"/>
                </a:solidFill>
                <a:latin typeface="+mn-lt"/>
                <a:ea typeface="Open Sans" panose="020B0606030504020204" pitchFamily="34" charset="0"/>
                <a:cs typeface="Open Sans" panose="020B0606030504020204" pitchFamily="34" charset="0"/>
              </a:rPr>
              <a:t>Remove “Part II. Those Clearly Associated with the Training Grant” – encourage to report in Program Plan Section or RPPR narrative. </a:t>
            </a:r>
          </a:p>
        </p:txBody>
      </p:sp>
      <p:sp>
        <p:nvSpPr>
          <p:cNvPr id="3" name="Title 2">
            <a:extLst>
              <a:ext uri="{FF2B5EF4-FFF2-40B4-BE49-F238E27FC236}">
                <a16:creationId xmlns:a16="http://schemas.microsoft.com/office/drawing/2014/main" id="{ECD451BC-7055-1F92-36C5-DCBCC23DA266}"/>
              </a:ext>
            </a:extLst>
          </p:cNvPr>
          <p:cNvSpPr>
            <a:spLocks noGrp="1"/>
          </p:cNvSpPr>
          <p:nvPr>
            <p:ph type="title"/>
          </p:nvPr>
        </p:nvSpPr>
        <p:spPr>
          <a:xfrm>
            <a:off x="530557" y="365125"/>
            <a:ext cx="11130886" cy="701676"/>
          </a:xfrm>
        </p:spPr>
        <p:txBody>
          <a:bodyPr>
            <a:normAutofit fontScale="90000"/>
          </a:bodyPr>
          <a:lstStyle/>
          <a:p>
            <a:r>
              <a:rPr lang="en-US" sz="4400" b="1"/>
              <a:t>Data Table Updates</a:t>
            </a:r>
            <a:br>
              <a:rPr lang="en-US" sz="4400" b="1"/>
            </a:br>
            <a:r>
              <a:rPr lang="en-US" sz="4400"/>
              <a:t>Changes Impacting all Applications</a:t>
            </a:r>
            <a:endParaRPr lang="en-US">
              <a:solidFill>
                <a:schemeClr val="tx1"/>
              </a:solidFill>
            </a:endParaRPr>
          </a:p>
        </p:txBody>
      </p:sp>
      <p:sp>
        <p:nvSpPr>
          <p:cNvPr id="4" name="Slide Number Placeholder 3">
            <a:extLst>
              <a:ext uri="{FF2B5EF4-FFF2-40B4-BE49-F238E27FC236}">
                <a16:creationId xmlns:a16="http://schemas.microsoft.com/office/drawing/2014/main" id="{785D6AE1-F14E-4D9F-BA7A-38FA94F15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51122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CB6E78-5B25-71B6-7556-8FEF9CD1F532}"/>
              </a:ext>
            </a:extLst>
          </p:cNvPr>
          <p:cNvSpPr>
            <a:spLocks noGrp="1"/>
          </p:cNvSpPr>
          <p:nvPr>
            <p:ph type="sldNum" sz="quarter" idx="12"/>
          </p:nvPr>
        </p:nvSpPr>
        <p:spPr/>
        <p:txBody>
          <a:bodyPr/>
          <a:lstStyle/>
          <a:p>
            <a:fld id="{A7DDB576-49B3-42E2-89EA-6E35EA8EF806}" type="slidenum">
              <a:rPr lang="en-US" smtClean="0"/>
              <a:pPr/>
              <a:t>13</a:t>
            </a:fld>
            <a:endParaRPr lang="en-US"/>
          </a:p>
        </p:txBody>
      </p:sp>
      <p:pic>
        <p:nvPicPr>
          <p:cNvPr id="6" name="Picture 5">
            <a:extLst>
              <a:ext uri="{FF2B5EF4-FFF2-40B4-BE49-F238E27FC236}">
                <a16:creationId xmlns:a16="http://schemas.microsoft.com/office/drawing/2014/main" id="{FEAC628C-BD59-655A-0B75-B2E256BDCC23}"/>
              </a:ext>
            </a:extLst>
          </p:cNvPr>
          <p:cNvPicPr>
            <a:picLocks noChangeAspect="1"/>
          </p:cNvPicPr>
          <p:nvPr/>
        </p:nvPicPr>
        <p:blipFill>
          <a:blip r:embed="rId3"/>
          <a:stretch>
            <a:fillRect/>
          </a:stretch>
        </p:blipFill>
        <p:spPr>
          <a:xfrm>
            <a:off x="793213" y="26602"/>
            <a:ext cx="10036367" cy="3425576"/>
          </a:xfrm>
          <a:prstGeom prst="rect">
            <a:avLst/>
          </a:prstGeom>
        </p:spPr>
      </p:pic>
      <p:grpSp>
        <p:nvGrpSpPr>
          <p:cNvPr id="11" name="Group 10">
            <a:extLst>
              <a:ext uri="{FF2B5EF4-FFF2-40B4-BE49-F238E27FC236}">
                <a16:creationId xmlns:a16="http://schemas.microsoft.com/office/drawing/2014/main" id="{FE8D2B50-FABC-6A77-3AF5-6411973A51AD}"/>
              </a:ext>
            </a:extLst>
          </p:cNvPr>
          <p:cNvGrpSpPr/>
          <p:nvPr/>
        </p:nvGrpSpPr>
        <p:grpSpPr>
          <a:xfrm>
            <a:off x="1057618" y="3452178"/>
            <a:ext cx="9771962" cy="2525527"/>
            <a:chOff x="826674" y="2967629"/>
            <a:chExt cx="8522138" cy="3029037"/>
          </a:xfrm>
        </p:grpSpPr>
        <p:pic>
          <p:nvPicPr>
            <p:cNvPr id="8" name="Picture 7">
              <a:extLst>
                <a:ext uri="{FF2B5EF4-FFF2-40B4-BE49-F238E27FC236}">
                  <a16:creationId xmlns:a16="http://schemas.microsoft.com/office/drawing/2014/main" id="{BFA4C617-17D2-2281-A9C9-2EC832EAFD18}"/>
                </a:ext>
              </a:extLst>
            </p:cNvPr>
            <p:cNvPicPr>
              <a:picLocks noChangeAspect="1"/>
            </p:cNvPicPr>
            <p:nvPr/>
          </p:nvPicPr>
          <p:blipFill>
            <a:blip r:embed="rId4"/>
            <a:stretch>
              <a:fillRect/>
            </a:stretch>
          </p:blipFill>
          <p:spPr>
            <a:xfrm>
              <a:off x="826674" y="2967629"/>
              <a:ext cx="8522138" cy="1644735"/>
            </a:xfrm>
            <a:prstGeom prst="rect">
              <a:avLst/>
            </a:prstGeom>
          </p:spPr>
        </p:pic>
        <p:pic>
          <p:nvPicPr>
            <p:cNvPr id="10" name="Picture 9">
              <a:extLst>
                <a:ext uri="{FF2B5EF4-FFF2-40B4-BE49-F238E27FC236}">
                  <a16:creationId xmlns:a16="http://schemas.microsoft.com/office/drawing/2014/main" id="{7C2AA554-C406-9544-1524-58FDC9C4409F}"/>
                </a:ext>
              </a:extLst>
            </p:cNvPr>
            <p:cNvPicPr>
              <a:picLocks noChangeAspect="1"/>
            </p:cNvPicPr>
            <p:nvPr/>
          </p:nvPicPr>
          <p:blipFill>
            <a:blip r:embed="rId5"/>
            <a:stretch>
              <a:fillRect/>
            </a:stretch>
          </p:blipFill>
          <p:spPr>
            <a:xfrm>
              <a:off x="826674" y="4510690"/>
              <a:ext cx="8445934" cy="1485976"/>
            </a:xfrm>
            <a:prstGeom prst="rect">
              <a:avLst/>
            </a:prstGeom>
          </p:spPr>
        </p:pic>
      </p:grpSp>
    </p:spTree>
    <p:extLst>
      <p:ext uri="{BB962C8B-B14F-4D97-AF65-F5344CB8AC3E}">
        <p14:creationId xmlns:p14="http://schemas.microsoft.com/office/powerpoint/2010/main" val="247480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BF7B71-49BE-9819-966C-4A75B8959DC2}"/>
              </a:ext>
            </a:extLst>
          </p:cNvPr>
          <p:cNvSpPr>
            <a:spLocks noGrp="1"/>
          </p:cNvSpPr>
          <p:nvPr>
            <p:ph type="sldNum" sz="quarter" idx="12"/>
          </p:nvPr>
        </p:nvSpPr>
        <p:spPr/>
        <p:txBody>
          <a:bodyPr/>
          <a:lstStyle/>
          <a:p>
            <a:fld id="{A7DDB576-49B3-42E2-89EA-6E35EA8EF806}" type="slidenum">
              <a:rPr lang="en-US" smtClean="0"/>
              <a:pPr/>
              <a:t>14</a:t>
            </a:fld>
            <a:endParaRPr lang="en-US"/>
          </a:p>
        </p:txBody>
      </p:sp>
      <p:pic>
        <p:nvPicPr>
          <p:cNvPr id="6" name="Picture 5">
            <a:extLst>
              <a:ext uri="{FF2B5EF4-FFF2-40B4-BE49-F238E27FC236}">
                <a16:creationId xmlns:a16="http://schemas.microsoft.com/office/drawing/2014/main" id="{524E0ACC-E80C-6204-2C4B-8DCD91B466D8}"/>
              </a:ext>
            </a:extLst>
          </p:cNvPr>
          <p:cNvPicPr>
            <a:picLocks noChangeAspect="1"/>
          </p:cNvPicPr>
          <p:nvPr/>
        </p:nvPicPr>
        <p:blipFill>
          <a:blip r:embed="rId3"/>
          <a:stretch>
            <a:fillRect/>
          </a:stretch>
        </p:blipFill>
        <p:spPr>
          <a:xfrm>
            <a:off x="1123720" y="-1"/>
            <a:ext cx="9771022" cy="6151165"/>
          </a:xfrm>
          <a:prstGeom prst="rect">
            <a:avLst/>
          </a:prstGeom>
        </p:spPr>
      </p:pic>
    </p:spTree>
    <p:extLst>
      <p:ext uri="{BB962C8B-B14F-4D97-AF65-F5344CB8AC3E}">
        <p14:creationId xmlns:p14="http://schemas.microsoft.com/office/powerpoint/2010/main" val="308923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D3BA-35E5-21C4-848C-D92A417F874D}"/>
              </a:ext>
            </a:extLst>
          </p:cNvPr>
          <p:cNvSpPr>
            <a:spLocks noGrp="1"/>
          </p:cNvSpPr>
          <p:nvPr>
            <p:ph type="title"/>
          </p:nvPr>
        </p:nvSpPr>
        <p:spPr>
          <a:xfrm>
            <a:off x="262466" y="331258"/>
            <a:ext cx="11235645" cy="904875"/>
          </a:xfrm>
        </p:spPr>
        <p:txBody>
          <a:bodyPr>
            <a:normAutofit fontScale="90000"/>
          </a:bodyPr>
          <a:lstStyle/>
          <a:p>
            <a:r>
              <a:rPr lang="en-US" sz="4400" b="1"/>
              <a:t>Data Table Updates</a:t>
            </a:r>
            <a:br>
              <a:rPr lang="en-US" sz="4400" b="1"/>
            </a:br>
            <a:r>
              <a:rPr lang="en-US"/>
              <a:t>Table 5 – Publications of Those in Training</a:t>
            </a:r>
          </a:p>
        </p:txBody>
      </p:sp>
      <p:sp>
        <p:nvSpPr>
          <p:cNvPr id="4" name="Slide Number Placeholder 3">
            <a:extLst>
              <a:ext uri="{FF2B5EF4-FFF2-40B4-BE49-F238E27FC236}">
                <a16:creationId xmlns:a16="http://schemas.microsoft.com/office/drawing/2014/main" id="{41D2D936-5BAF-9BC0-CB09-54B1CFC9E8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6897DC58-0421-2557-11F2-55D3BF6012AF}"/>
              </a:ext>
            </a:extLst>
          </p:cNvPr>
          <p:cNvSpPr>
            <a:spLocks noGrp="1"/>
          </p:cNvSpPr>
          <p:nvPr>
            <p:ph idx="1"/>
          </p:nvPr>
        </p:nvSpPr>
        <p:spPr>
          <a:xfrm>
            <a:off x="493942" y="1826522"/>
            <a:ext cx="11440554" cy="4290316"/>
          </a:xfrm>
        </p:spPr>
        <p:txBody>
          <a:bodyPr>
            <a:normAutofit/>
          </a:bodyPr>
          <a:lstStyle/>
          <a:p>
            <a:pPr marL="0" indent="0">
              <a:lnSpc>
                <a:spcPct val="110000"/>
              </a:lnSpc>
              <a:spcBef>
                <a:spcPts val="0"/>
              </a:spcBef>
              <a:buNone/>
            </a:pPr>
            <a:r>
              <a:rPr lang="en-US" b="1">
                <a:latin typeface="+mn-lt"/>
                <a:ea typeface="Open Sans" panose="020B0606030504020204" pitchFamily="34" charset="0"/>
                <a:cs typeface="Open Sans" panose="020B0606030504020204" pitchFamily="34" charset="0"/>
              </a:rPr>
              <a:t>Currently</a:t>
            </a:r>
            <a:r>
              <a:rPr lang="en-US">
                <a:latin typeface="+mn-lt"/>
                <a:ea typeface="Open Sans" panose="020B0606030504020204" pitchFamily="34" charset="0"/>
                <a:cs typeface="Open Sans" panose="020B0606030504020204" pitchFamily="34" charset="0"/>
              </a:rPr>
              <a:t> oriented around the </a:t>
            </a:r>
            <a:r>
              <a:rPr lang="en-US" i="1">
                <a:latin typeface="+mn-lt"/>
                <a:ea typeface="Open Sans" panose="020B0606030504020204" pitchFamily="34" charset="0"/>
                <a:cs typeface="Open Sans" panose="020B0606030504020204" pitchFamily="34" charset="0"/>
              </a:rPr>
              <a:t>training faculty</a:t>
            </a:r>
            <a:r>
              <a:rPr lang="en-US">
                <a:latin typeface="+mn-lt"/>
                <a:ea typeface="Open Sans" panose="020B0606030504020204" pitchFamily="34" charset="0"/>
                <a:cs typeface="Open Sans" panose="020B0606030504020204" pitchFamily="34" charset="0"/>
              </a:rPr>
              <a:t> as opposed to </a:t>
            </a:r>
            <a:r>
              <a:rPr lang="en-US" i="1">
                <a:latin typeface="+mn-lt"/>
                <a:ea typeface="Open Sans" panose="020B0606030504020204" pitchFamily="34" charset="0"/>
                <a:cs typeface="Open Sans" panose="020B0606030504020204" pitchFamily="34" charset="0"/>
              </a:rPr>
              <a:t>trainee outcomes</a:t>
            </a:r>
            <a:r>
              <a:rPr lang="en-US">
                <a:latin typeface="+mn-lt"/>
                <a:ea typeface="Open Sans" panose="020B0606030504020204" pitchFamily="34" charset="0"/>
                <a:cs typeface="Open Sans" panose="020B0606030504020204" pitchFamily="34" charset="0"/>
              </a:rPr>
              <a:t>. </a:t>
            </a:r>
          </a:p>
          <a:p>
            <a:pPr>
              <a:lnSpc>
                <a:spcPct val="110000"/>
              </a:lnSpc>
              <a:spcBef>
                <a:spcPts val="0"/>
              </a:spcBef>
            </a:pPr>
            <a:endParaRPr lang="en-US" sz="1200">
              <a:latin typeface="+mn-lt"/>
              <a:ea typeface="Open Sans" panose="020B0606030504020204" pitchFamily="34" charset="0"/>
              <a:cs typeface="Open Sans" panose="020B0606030504020204" pitchFamily="34" charset="0"/>
            </a:endParaRPr>
          </a:p>
          <a:p>
            <a:pPr>
              <a:lnSpc>
                <a:spcPct val="110000"/>
              </a:lnSpc>
              <a:spcBef>
                <a:spcPts val="0"/>
              </a:spcBef>
            </a:pPr>
            <a:r>
              <a:rPr lang="en-US" b="1">
                <a:solidFill>
                  <a:schemeClr val="accent1"/>
                </a:solidFill>
                <a:latin typeface="+mn-lt"/>
                <a:ea typeface="Open Sans" panose="020B0606030504020204" pitchFamily="34" charset="0"/>
                <a:cs typeface="Open Sans" panose="020B0606030504020204" pitchFamily="34" charset="0"/>
              </a:rPr>
              <a:t>Planned updates</a:t>
            </a:r>
          </a:p>
          <a:p>
            <a:pPr lvl="1">
              <a:lnSpc>
                <a:spcPct val="100000"/>
              </a:lnSpc>
              <a:spcBef>
                <a:spcPts val="600"/>
              </a:spcBef>
              <a:buFont typeface="Courier New" panose="02070309020205020404" pitchFamily="49" charset="0"/>
              <a:buChar char="o"/>
            </a:pPr>
            <a:r>
              <a:rPr lang="en-US">
                <a:solidFill>
                  <a:schemeClr val="accent1"/>
                </a:solidFill>
                <a:latin typeface="+mn-lt"/>
                <a:ea typeface="Open Sans" panose="020B0606030504020204" pitchFamily="34" charset="0"/>
                <a:cs typeface="Open Sans" panose="020B0606030504020204" pitchFamily="34" charset="0"/>
              </a:rPr>
              <a:t>Re-align table to focus on outcomes for trainees supported by the grant.</a:t>
            </a:r>
          </a:p>
          <a:p>
            <a:pPr lvl="1">
              <a:lnSpc>
                <a:spcPct val="100000"/>
              </a:lnSpc>
              <a:spcBef>
                <a:spcPts val="600"/>
              </a:spcBef>
              <a:buFont typeface="Courier New" panose="02070309020205020404" pitchFamily="49" charset="0"/>
              <a:buChar char="o"/>
            </a:pPr>
            <a:r>
              <a:rPr lang="en-US">
                <a:solidFill>
                  <a:schemeClr val="accent1"/>
                </a:solidFill>
                <a:latin typeface="+mn-lt"/>
                <a:ea typeface="Open Sans" panose="020B0606030504020204" pitchFamily="34" charset="0"/>
                <a:cs typeface="Open Sans" panose="020B0606030504020204" pitchFamily="34" charset="0"/>
              </a:rPr>
              <a:t>Allow inclusion of </a:t>
            </a:r>
            <a:r>
              <a:rPr lang="en-US">
                <a:solidFill>
                  <a:schemeClr val="accent1"/>
                </a:solidFill>
                <a:latin typeface="+mn-lt"/>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interim research products </a:t>
            </a:r>
            <a:r>
              <a:rPr lang="en-US">
                <a:solidFill>
                  <a:schemeClr val="accent1"/>
                </a:solidFill>
                <a:latin typeface="+mn-lt"/>
                <a:ea typeface="Open Sans" panose="020B0606030504020204" pitchFamily="34" charset="0"/>
                <a:cs typeface="Open Sans" panose="020B0606030504020204" pitchFamily="34" charset="0"/>
              </a:rPr>
              <a:t>(such as preprints) only when final publication not available.</a:t>
            </a:r>
          </a:p>
          <a:p>
            <a:pPr lvl="2">
              <a:lnSpc>
                <a:spcPct val="100000"/>
              </a:lnSpc>
              <a:spcBef>
                <a:spcPts val="600"/>
              </a:spcBef>
              <a:buFont typeface="Wingdings" panose="05000000000000000000" pitchFamily="2" charset="2"/>
              <a:buChar char="§"/>
            </a:pPr>
            <a:r>
              <a:rPr lang="en-US" sz="2000">
                <a:solidFill>
                  <a:schemeClr val="accent1"/>
                </a:solidFill>
                <a:latin typeface="+mn-lt"/>
                <a:ea typeface="Open Sans" panose="020B0606030504020204" pitchFamily="34" charset="0"/>
                <a:cs typeface="Open Sans" panose="020B0606030504020204" pitchFamily="34" charset="0"/>
              </a:rPr>
              <a:t>Similar to what happens for R, F, and K applications. </a:t>
            </a:r>
          </a:p>
          <a:p>
            <a:pPr lvl="1">
              <a:lnSpc>
                <a:spcPct val="100000"/>
              </a:lnSpc>
              <a:spcBef>
                <a:spcPts val="600"/>
              </a:spcBef>
              <a:buFont typeface="Courier New" panose="02070309020205020404" pitchFamily="49" charset="0"/>
              <a:buChar char="o"/>
            </a:pPr>
            <a:r>
              <a:rPr lang="en-US">
                <a:solidFill>
                  <a:schemeClr val="accent1"/>
                </a:solidFill>
                <a:latin typeface="+mn-lt"/>
                <a:ea typeface="Open Sans" panose="020B0606030504020204" pitchFamily="34" charset="0"/>
                <a:cs typeface="Open Sans" panose="020B0606030504020204" pitchFamily="34" charset="0"/>
              </a:rPr>
              <a:t>Undergraduate: Can include external, published conference abstracts. </a:t>
            </a:r>
          </a:p>
          <a:p>
            <a:pPr marL="457200" lvl="1" indent="0">
              <a:lnSpc>
                <a:spcPct val="110000"/>
              </a:lnSpc>
              <a:spcBef>
                <a:spcPts val="0"/>
              </a:spcBef>
              <a:buNone/>
            </a:pPr>
            <a:endParaRPr lang="en-US">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3404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79AF20-E0AC-8C5B-E102-AE29D15ABF0E}"/>
              </a:ext>
            </a:extLst>
          </p:cNvPr>
          <p:cNvSpPr>
            <a:spLocks noGrp="1"/>
          </p:cNvSpPr>
          <p:nvPr>
            <p:ph type="title"/>
          </p:nvPr>
        </p:nvSpPr>
        <p:spPr>
          <a:xfrm>
            <a:off x="262466" y="331258"/>
            <a:ext cx="11235645" cy="904875"/>
          </a:xfrm>
        </p:spPr>
        <p:txBody>
          <a:bodyPr>
            <a:normAutofit fontScale="90000"/>
          </a:bodyPr>
          <a:lstStyle/>
          <a:p>
            <a:r>
              <a:rPr lang="en-US" sz="4400" b="1"/>
              <a:t>Data Table Updates</a:t>
            </a:r>
            <a:br>
              <a:rPr lang="en-US" sz="4400" b="1"/>
            </a:br>
            <a:r>
              <a:rPr lang="en-US"/>
              <a:t>Table 5 – Example</a:t>
            </a:r>
          </a:p>
        </p:txBody>
      </p:sp>
      <p:sp>
        <p:nvSpPr>
          <p:cNvPr id="2" name="Slide Number Placeholder 1">
            <a:extLst>
              <a:ext uri="{FF2B5EF4-FFF2-40B4-BE49-F238E27FC236}">
                <a16:creationId xmlns:a16="http://schemas.microsoft.com/office/drawing/2014/main" id="{4BA28ED8-86A7-E8F0-F537-6DE1746E41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5" name="Picture 4" descr="Updated Image of Sample Table 5A, &quot;Publications of Trainees Supported by this Program: Predoctoral&quot;&#10;&#10;The first two columns have been re-arranged so that &quot;Trainee Name&quot; is first and &quot;Faculty Member&quot; is second">
            <a:extLst>
              <a:ext uri="{FF2B5EF4-FFF2-40B4-BE49-F238E27FC236}">
                <a16:creationId xmlns:a16="http://schemas.microsoft.com/office/drawing/2014/main" id="{5E2FEC15-C95A-0413-7034-D90A88AEC5BA}"/>
              </a:ext>
            </a:extLst>
          </p:cNvPr>
          <p:cNvPicPr>
            <a:picLocks noChangeAspect="1"/>
          </p:cNvPicPr>
          <p:nvPr/>
        </p:nvPicPr>
        <p:blipFill>
          <a:blip r:embed="rId3"/>
          <a:stretch>
            <a:fillRect/>
          </a:stretch>
        </p:blipFill>
        <p:spPr>
          <a:xfrm>
            <a:off x="1111639" y="1271693"/>
            <a:ext cx="9537298" cy="3459938"/>
          </a:xfrm>
          <a:prstGeom prst="rect">
            <a:avLst/>
          </a:prstGeom>
        </p:spPr>
      </p:pic>
      <p:sp>
        <p:nvSpPr>
          <p:cNvPr id="4" name="TextBox 3">
            <a:extLst>
              <a:ext uri="{FF2B5EF4-FFF2-40B4-BE49-F238E27FC236}">
                <a16:creationId xmlns:a16="http://schemas.microsoft.com/office/drawing/2014/main" id="{ED2520AB-B2C4-4582-0474-725F6379C614}"/>
              </a:ext>
            </a:extLst>
          </p:cNvPr>
          <p:cNvSpPr txBox="1"/>
          <p:nvPr/>
        </p:nvSpPr>
        <p:spPr>
          <a:xfrm>
            <a:off x="827505" y="4615428"/>
            <a:ext cx="10445298" cy="163121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List trainees first (followed by PI); trainees will match those listed on Table 8 (up to 10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Add pre-print example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Options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Add co-mentor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Can denote former trainers (*)</a:t>
            </a:r>
          </a:p>
        </p:txBody>
      </p:sp>
    </p:spTree>
    <p:extLst>
      <p:ext uri="{BB962C8B-B14F-4D97-AF65-F5344CB8AC3E}">
        <p14:creationId xmlns:p14="http://schemas.microsoft.com/office/powerpoint/2010/main" val="1362641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2A01-0E7C-0AAC-0764-AA5B7E6DA29B}"/>
              </a:ext>
            </a:extLst>
          </p:cNvPr>
          <p:cNvSpPr>
            <a:spLocks noGrp="1"/>
          </p:cNvSpPr>
          <p:nvPr>
            <p:ph type="title"/>
          </p:nvPr>
        </p:nvSpPr>
        <p:spPr>
          <a:xfrm>
            <a:off x="350299" y="385445"/>
            <a:ext cx="11841701" cy="1158875"/>
          </a:xfrm>
        </p:spPr>
        <p:txBody>
          <a:bodyPr>
            <a:noAutofit/>
          </a:bodyPr>
          <a:lstStyle/>
          <a:p>
            <a:r>
              <a:rPr lang="en-US" sz="4000" b="1"/>
              <a:t>Data Table Updates</a:t>
            </a:r>
            <a:br>
              <a:rPr lang="en-US" sz="4000" b="1"/>
            </a:br>
            <a:r>
              <a:rPr lang="en-US" sz="4000"/>
              <a:t>Table 6 - Applicants, Entrants, and their Characteristics for the Past Five Years</a:t>
            </a:r>
          </a:p>
        </p:txBody>
      </p:sp>
      <p:sp>
        <p:nvSpPr>
          <p:cNvPr id="4" name="Slide Number Placeholder 3">
            <a:extLst>
              <a:ext uri="{FF2B5EF4-FFF2-40B4-BE49-F238E27FC236}">
                <a16:creationId xmlns:a16="http://schemas.microsoft.com/office/drawing/2014/main" id="{18F797E1-9DBB-6632-590B-1896A57A9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6A287F6D-FDA9-1696-2E7F-BEF22A39D1D6}"/>
              </a:ext>
            </a:extLst>
          </p:cNvPr>
          <p:cNvSpPr>
            <a:spLocks noGrp="1"/>
          </p:cNvSpPr>
          <p:nvPr>
            <p:ph idx="1"/>
          </p:nvPr>
        </p:nvSpPr>
        <p:spPr>
          <a:xfrm>
            <a:off x="569843" y="1998345"/>
            <a:ext cx="11052313" cy="4351338"/>
          </a:xfrm>
        </p:spPr>
        <p:txBody>
          <a:bodyPr>
            <a:normAutofit/>
          </a:bodyPr>
          <a:lstStyle/>
          <a:p>
            <a:pPr marL="0" indent="0">
              <a:lnSpc>
                <a:spcPct val="100000"/>
              </a:lnSpc>
              <a:spcBef>
                <a:spcPts val="1200"/>
              </a:spcBef>
              <a:buNone/>
            </a:pPr>
            <a:r>
              <a:rPr lang="en-US" b="1">
                <a:solidFill>
                  <a:schemeClr val="accent1"/>
                </a:solidFill>
                <a:latin typeface="+mn-lt"/>
                <a:ea typeface="Open Sans" panose="020B0606030504020204" pitchFamily="34" charset="0"/>
                <a:cs typeface="Open Sans" panose="020B0606030504020204" pitchFamily="34" charset="0"/>
              </a:rPr>
              <a:t>Currently,</a:t>
            </a:r>
            <a:r>
              <a:rPr lang="en-US">
                <a:solidFill>
                  <a:schemeClr val="accent1"/>
                </a:solidFill>
                <a:latin typeface="+mn-lt"/>
                <a:ea typeface="Open Sans" panose="020B0606030504020204" pitchFamily="34" charset="0"/>
                <a:cs typeface="Open Sans" panose="020B0606030504020204" pitchFamily="34" charset="0"/>
              </a:rPr>
              <a:t> </a:t>
            </a:r>
            <a:r>
              <a:rPr lang="en-US">
                <a:latin typeface="+mn-lt"/>
                <a:ea typeface="Open Sans" panose="020B0606030504020204" pitchFamily="34" charset="0"/>
                <a:cs typeface="Open Sans" panose="020B0606030504020204" pitchFamily="34" charset="0"/>
              </a:rPr>
              <a:t>T32 applicants collect </a:t>
            </a:r>
            <a:r>
              <a:rPr lang="en-US" i="1">
                <a:solidFill>
                  <a:schemeClr val="accent1"/>
                </a:solidFill>
                <a:latin typeface="+mn-lt"/>
                <a:ea typeface="Open Sans" panose="020B0606030504020204" pitchFamily="34" charset="0"/>
                <a:cs typeface="Open Sans" panose="020B0606030504020204" pitchFamily="34" charset="0"/>
              </a:rPr>
              <a:t>detailed trainee characteristics</a:t>
            </a:r>
            <a:r>
              <a:rPr lang="en-US">
                <a:solidFill>
                  <a:schemeClr val="accent1"/>
                </a:solidFill>
                <a:latin typeface="+mn-lt"/>
                <a:ea typeface="Open Sans" panose="020B0606030504020204" pitchFamily="34" charset="0"/>
                <a:cs typeface="Open Sans" panose="020B0606030504020204" pitchFamily="34" charset="0"/>
              </a:rPr>
              <a:t> </a:t>
            </a:r>
            <a:r>
              <a:rPr lang="en-US">
                <a:latin typeface="+mn-lt"/>
                <a:ea typeface="Open Sans" panose="020B0606030504020204" pitchFamily="34" charset="0"/>
                <a:cs typeface="Open Sans" panose="020B0606030504020204" pitchFamily="34" charset="0"/>
              </a:rPr>
              <a:t>on anyone who applied to and entered the training program.</a:t>
            </a:r>
          </a:p>
          <a:p>
            <a:pPr lvl="1">
              <a:lnSpc>
                <a:spcPct val="100000"/>
              </a:lnSpc>
              <a:spcBef>
                <a:spcPts val="0"/>
              </a:spcBef>
            </a:pPr>
            <a:r>
              <a:rPr lang="en-US" b="1">
                <a:latin typeface="+mn-lt"/>
                <a:ea typeface="Open Sans" panose="020B0606030504020204" pitchFamily="34" charset="0"/>
                <a:cs typeface="Open Sans" panose="020B0606030504020204" pitchFamily="34" charset="0"/>
              </a:rPr>
              <a:t>Predoc:</a:t>
            </a:r>
            <a:r>
              <a:rPr lang="en-US">
                <a:latin typeface="+mn-lt"/>
                <a:ea typeface="Open Sans" panose="020B0606030504020204" pitchFamily="34" charset="0"/>
                <a:cs typeface="Open Sans" panose="020B0606030504020204" pitchFamily="34" charset="0"/>
              </a:rPr>
              <a:t> Mean months of prior research experience, prior institution, and GPA.</a:t>
            </a:r>
          </a:p>
          <a:p>
            <a:pPr lvl="1">
              <a:lnSpc>
                <a:spcPct val="100000"/>
              </a:lnSpc>
              <a:spcBef>
                <a:spcPts val="0"/>
              </a:spcBef>
            </a:pPr>
            <a:r>
              <a:rPr lang="en-US" b="1">
                <a:latin typeface="+mn-lt"/>
                <a:ea typeface="Open Sans" panose="020B0606030504020204" pitchFamily="34" charset="0"/>
                <a:cs typeface="Open Sans" panose="020B0606030504020204" pitchFamily="34" charset="0"/>
              </a:rPr>
              <a:t>Postdoc:</a:t>
            </a:r>
            <a:r>
              <a:rPr lang="en-US">
                <a:latin typeface="+mn-lt"/>
                <a:ea typeface="Open Sans" panose="020B0606030504020204" pitchFamily="34" charset="0"/>
                <a:cs typeface="Open Sans" panose="020B0606030504020204" pitchFamily="34" charset="0"/>
              </a:rPr>
              <a:t> Mean number of publications (total and first author), prior institutions.</a:t>
            </a:r>
          </a:p>
          <a:p>
            <a:pPr>
              <a:lnSpc>
                <a:spcPct val="100000"/>
              </a:lnSpc>
              <a:spcBef>
                <a:spcPts val="1200"/>
              </a:spcBef>
            </a:pPr>
            <a:r>
              <a:rPr lang="en-US">
                <a:latin typeface="+mn-lt"/>
                <a:ea typeface="Open Sans" panose="020B0606030504020204" pitchFamily="34" charset="0"/>
                <a:cs typeface="Open Sans" panose="020B0606030504020204" pitchFamily="34" charset="0"/>
              </a:rPr>
              <a:t>Counters NOFO instructions for “multifactorial” candidate review process.</a:t>
            </a:r>
          </a:p>
          <a:p>
            <a:pPr>
              <a:lnSpc>
                <a:spcPct val="100000"/>
              </a:lnSpc>
              <a:spcBef>
                <a:spcPts val="1200"/>
              </a:spcBef>
            </a:pPr>
            <a:r>
              <a:rPr lang="en-US">
                <a:latin typeface="+mn-lt"/>
                <a:ea typeface="Open Sans" panose="020B0606030504020204" pitchFamily="34" charset="0"/>
                <a:cs typeface="Open Sans" panose="020B0606030504020204" pitchFamily="34" charset="0"/>
              </a:rPr>
              <a:t>Program admissions is the applicant’s responsibility – </a:t>
            </a:r>
            <a:r>
              <a:rPr lang="en-US" b="1">
                <a:latin typeface="+mn-lt"/>
                <a:ea typeface="Open Sans" panose="020B0606030504020204" pitchFamily="34" charset="0"/>
                <a:cs typeface="Open Sans" panose="020B0606030504020204" pitchFamily="34" charset="0"/>
              </a:rPr>
              <a:t>NIH wants to focus on post-appointment outcomes.</a:t>
            </a:r>
          </a:p>
          <a:p>
            <a:pPr>
              <a:lnSpc>
                <a:spcPct val="100000"/>
              </a:lnSpc>
              <a:spcBef>
                <a:spcPts val="1200"/>
              </a:spcBef>
            </a:pPr>
            <a:r>
              <a:rPr lang="en-US">
                <a:solidFill>
                  <a:schemeClr val="accent1"/>
                </a:solidFill>
                <a:latin typeface="+mn-lt"/>
                <a:ea typeface="Open Sans" panose="020B0606030504020204" pitchFamily="34" charset="0"/>
                <a:cs typeface="Open Sans" panose="020B0606030504020204" pitchFamily="34" charset="0"/>
              </a:rPr>
              <a:t>Planned update: Remove above referenced trainee characteristics. </a:t>
            </a:r>
          </a:p>
        </p:txBody>
      </p:sp>
    </p:spTree>
    <p:extLst>
      <p:ext uri="{BB962C8B-B14F-4D97-AF65-F5344CB8AC3E}">
        <p14:creationId xmlns:p14="http://schemas.microsoft.com/office/powerpoint/2010/main" val="323789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3656F8-3AD5-9D4A-8EED-12C4C641F15B}"/>
              </a:ext>
            </a:extLst>
          </p:cNvPr>
          <p:cNvSpPr>
            <a:spLocks noGrp="1"/>
          </p:cNvSpPr>
          <p:nvPr>
            <p:ph type="sldNum" sz="quarter" idx="12"/>
          </p:nvPr>
        </p:nvSpPr>
        <p:spPr/>
        <p:txBody>
          <a:bodyPr/>
          <a:lstStyle/>
          <a:p>
            <a:fld id="{A7DDB576-49B3-42E2-89EA-6E35EA8EF806}" type="slidenum">
              <a:rPr lang="en-US" smtClean="0"/>
              <a:pPr/>
              <a:t>18</a:t>
            </a:fld>
            <a:endParaRPr lang="en-US"/>
          </a:p>
        </p:txBody>
      </p:sp>
      <p:pic>
        <p:nvPicPr>
          <p:cNvPr id="6" name="Picture 5">
            <a:extLst>
              <a:ext uri="{FF2B5EF4-FFF2-40B4-BE49-F238E27FC236}">
                <a16:creationId xmlns:a16="http://schemas.microsoft.com/office/drawing/2014/main" id="{BD85D516-0F8C-3D6A-B553-616D83565CF4}"/>
              </a:ext>
            </a:extLst>
          </p:cNvPr>
          <p:cNvPicPr>
            <a:picLocks noChangeAspect="1"/>
          </p:cNvPicPr>
          <p:nvPr/>
        </p:nvPicPr>
        <p:blipFill>
          <a:blip r:embed="rId3"/>
          <a:stretch>
            <a:fillRect/>
          </a:stretch>
        </p:blipFill>
        <p:spPr>
          <a:xfrm>
            <a:off x="840729" y="964898"/>
            <a:ext cx="10816857" cy="4182835"/>
          </a:xfrm>
          <a:prstGeom prst="rect">
            <a:avLst/>
          </a:prstGeom>
        </p:spPr>
      </p:pic>
    </p:spTree>
    <p:extLst>
      <p:ext uri="{BB962C8B-B14F-4D97-AF65-F5344CB8AC3E}">
        <p14:creationId xmlns:p14="http://schemas.microsoft.com/office/powerpoint/2010/main" val="348422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5523-E11E-5950-964B-A1C542B58438}"/>
              </a:ext>
            </a:extLst>
          </p:cNvPr>
          <p:cNvSpPr>
            <a:spLocks noGrp="1"/>
          </p:cNvSpPr>
          <p:nvPr>
            <p:ph type="title"/>
          </p:nvPr>
        </p:nvSpPr>
        <p:spPr>
          <a:xfrm>
            <a:off x="456062" y="231298"/>
            <a:ext cx="10515600" cy="1325563"/>
          </a:xfrm>
        </p:spPr>
        <p:txBody>
          <a:bodyPr>
            <a:normAutofit/>
          </a:bodyPr>
          <a:lstStyle/>
          <a:p>
            <a:r>
              <a:rPr lang="en-US" sz="4000" dirty="0"/>
              <a:t>NIH Grants Page on Updates to Institutional Training Grant Applications</a:t>
            </a:r>
          </a:p>
        </p:txBody>
      </p:sp>
      <p:sp>
        <p:nvSpPr>
          <p:cNvPr id="17" name="Slide Number Placeholder 16">
            <a:extLst>
              <a:ext uri="{FF2B5EF4-FFF2-40B4-BE49-F238E27FC236}">
                <a16:creationId xmlns:a16="http://schemas.microsoft.com/office/drawing/2014/main" id="{FAA52C86-2969-8C6E-2B18-25E4CA5A2C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Content Placeholder 1">
            <a:extLst>
              <a:ext uri="{FF2B5EF4-FFF2-40B4-BE49-F238E27FC236}">
                <a16:creationId xmlns:a16="http://schemas.microsoft.com/office/drawing/2014/main" id="{B5A0B9C3-4E27-2DF7-12B3-31EA2F410F02}"/>
              </a:ext>
            </a:extLst>
          </p:cNvPr>
          <p:cNvSpPr txBox="1">
            <a:spLocks/>
          </p:cNvSpPr>
          <p:nvPr/>
        </p:nvSpPr>
        <p:spPr>
          <a:xfrm>
            <a:off x="789182" y="2234402"/>
            <a:ext cx="4536440" cy="43246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Background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Overview of changes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Notices, reports, and blogs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Training, resources, and FAQs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Contact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89537FD2-F569-EA30-5189-BA8B2DECD20D}"/>
              </a:ext>
            </a:extLst>
          </p:cNvPr>
          <p:cNvSpPr txBox="1"/>
          <p:nvPr/>
        </p:nvSpPr>
        <p:spPr>
          <a:xfrm>
            <a:off x="456062" y="5110480"/>
            <a:ext cx="44484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Link: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grants.nih.gov/policy/changes-coming-jan-2025/updates-to-training-grants.htm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descr="The NIH Grants site for Updates to NIH Institutional Training Grant Applications showing the Background section and links to later sections of the page.">
            <a:extLst>
              <a:ext uri="{FF2B5EF4-FFF2-40B4-BE49-F238E27FC236}">
                <a16:creationId xmlns:a16="http://schemas.microsoft.com/office/drawing/2014/main" id="{C72998D7-A18A-5E83-E383-39AA4031C30A}"/>
              </a:ext>
            </a:extLst>
          </p:cNvPr>
          <p:cNvPicPr>
            <a:picLocks noChangeAspect="1"/>
          </p:cNvPicPr>
          <p:nvPr/>
        </p:nvPicPr>
        <p:blipFill>
          <a:blip r:embed="rId4"/>
          <a:stretch>
            <a:fillRect/>
          </a:stretch>
        </p:blipFill>
        <p:spPr>
          <a:xfrm>
            <a:off x="5017737" y="1556861"/>
            <a:ext cx="6626926" cy="4755292"/>
          </a:xfrm>
          <a:prstGeom prst="rect">
            <a:avLst/>
          </a:prstGeom>
        </p:spPr>
      </p:pic>
    </p:spTree>
    <p:extLst>
      <p:ext uri="{BB962C8B-B14F-4D97-AF65-F5344CB8AC3E}">
        <p14:creationId xmlns:p14="http://schemas.microsoft.com/office/powerpoint/2010/main" val="268483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a:xfrm>
            <a:off x="790221" y="868362"/>
            <a:ext cx="10356049" cy="2387600"/>
          </a:xfrm>
        </p:spPr>
        <p:txBody>
          <a:bodyPr>
            <a:normAutofit fontScale="90000"/>
          </a:bodyPr>
          <a:lstStyle/>
          <a:p>
            <a:r>
              <a:rPr lang="en-US" sz="5400" b="1" dirty="0">
                <a:latin typeface="Georgia" panose="02040502050405020303" pitchFamily="18" charset="0"/>
              </a:rPr>
              <a:t>T32 Administration Updates: Pre-Award Changes and Post-award Q&amp;A</a:t>
            </a: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p:txBody>
          <a:bodyPr>
            <a:normAutofit fontScale="25000" lnSpcReduction="20000"/>
          </a:bodyPr>
          <a:lstStyle/>
          <a:p>
            <a:pPr>
              <a:lnSpc>
                <a:spcPct val="120000"/>
              </a:lnSpc>
            </a:pPr>
            <a:r>
              <a:rPr lang="en-US" sz="11200" dirty="0">
                <a:latin typeface="Georgia" panose="02040502050405020303" pitchFamily="18" charset="0"/>
              </a:rPr>
              <a:t>Jenny Dahlberg, MS (she/her/hers)</a:t>
            </a:r>
          </a:p>
          <a:p>
            <a:pPr marR="0">
              <a:lnSpc>
                <a:spcPct val="120000"/>
              </a:lnSpc>
              <a:spcAft>
                <a:spcPts val="0"/>
              </a:spcAft>
            </a:pPr>
            <a:r>
              <a:rPr lang="en-US" sz="11200" dirty="0">
                <a:latin typeface="Georgia" panose="02040502050405020303" pitchFamily="18" charset="0"/>
              </a:rPr>
              <a:t>Research Administration Director, School of Veterinary Medicine</a:t>
            </a:r>
          </a:p>
          <a:p>
            <a:pPr>
              <a:lnSpc>
                <a:spcPct val="120000"/>
              </a:lnSpc>
            </a:pPr>
            <a:endParaRPr lang="en-US" dirty="0">
              <a:latin typeface="Georgia" panose="02040502050405020303" pitchFamily="18" charset="0"/>
            </a:endParaRPr>
          </a:p>
          <a:p>
            <a:pPr>
              <a:lnSpc>
                <a:spcPct val="120000"/>
              </a:lnSpc>
            </a:pPr>
            <a:r>
              <a:rPr lang="en-US" sz="11200" dirty="0">
                <a:latin typeface="Georgia" panose="02040502050405020303" pitchFamily="18" charset="0"/>
              </a:rPr>
              <a:t>Sarah Pavao (she/her/hers)</a:t>
            </a:r>
          </a:p>
          <a:p>
            <a:pPr>
              <a:lnSpc>
                <a:spcPct val="120000"/>
              </a:lnSpc>
            </a:pPr>
            <a:r>
              <a:rPr lang="en-US" sz="11200" dirty="0">
                <a:latin typeface="Georgia" panose="02040502050405020303" pitchFamily="18" charset="0"/>
              </a:rPr>
              <a:t>Director, Office of Training Grant Support</a:t>
            </a:r>
          </a:p>
          <a:p>
            <a:pPr>
              <a:lnSpc>
                <a:spcPct val="120000"/>
              </a:lnSpc>
            </a:pPr>
            <a:endParaRPr lang="en-US" sz="11200" dirty="0">
              <a:latin typeface="Georgia" panose="02040502050405020303" pitchFamily="18" charset="0"/>
            </a:endParaRPr>
          </a:p>
          <a:p>
            <a:endParaRPr lang="en-US" sz="11200" dirty="0">
              <a:latin typeface="Georgia" panose="02040502050405020303" pitchFamily="18" charset="0"/>
            </a:endParaRPr>
          </a:p>
          <a:p>
            <a:endParaRPr lang="en-US"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fld id="{6FF4E196-A010-480C-A078-61D4EF757EA8}" type="slidenum">
              <a:rPr lang="en-US" smtClean="0"/>
              <a:t>2</a:t>
            </a:fld>
            <a:endParaRPr lang="en-US"/>
          </a:p>
        </p:txBody>
      </p:sp>
    </p:spTree>
    <p:extLst>
      <p:ext uri="{BB962C8B-B14F-4D97-AF65-F5344CB8AC3E}">
        <p14:creationId xmlns:p14="http://schemas.microsoft.com/office/powerpoint/2010/main" val="23586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14" name="Freeform: Shape 13">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20" name="Freeform: Shape 19">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itle 6">
            <a:extLst>
              <a:ext uri="{FF2B5EF4-FFF2-40B4-BE49-F238E27FC236}">
                <a16:creationId xmlns:a16="http://schemas.microsoft.com/office/drawing/2014/main" id="{274FF17C-5487-2616-A712-400D2EC4480F}"/>
              </a:ext>
            </a:extLst>
          </p:cNvPr>
          <p:cNvSpPr>
            <a:spLocks noGrp="1"/>
          </p:cNvSpPr>
          <p:nvPr>
            <p:ph type="title"/>
          </p:nvPr>
        </p:nvSpPr>
        <p:spPr>
          <a:xfrm>
            <a:off x="838200" y="-1600852"/>
            <a:ext cx="10515600" cy="1325563"/>
          </a:xfrm>
        </p:spPr>
        <p:txBody>
          <a:bodyPr/>
          <a:lstStyle/>
          <a:p>
            <a:r>
              <a:rPr lang="en-US"/>
              <a:t>Join us for a webinar on June 5, 2024</a:t>
            </a:r>
          </a:p>
        </p:txBody>
      </p:sp>
      <p:sp>
        <p:nvSpPr>
          <p:cNvPr id="2" name="Slide Number Placeholder 1">
            <a:extLst>
              <a:ext uri="{FF2B5EF4-FFF2-40B4-BE49-F238E27FC236}">
                <a16:creationId xmlns:a16="http://schemas.microsoft.com/office/drawing/2014/main" id="{C39A85F9-7686-ACBE-710E-6641AD0C2A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a:extLst>
              <a:ext uri="{FF2B5EF4-FFF2-40B4-BE49-F238E27FC236}">
                <a16:creationId xmlns:a16="http://schemas.microsoft.com/office/drawing/2014/main" id="{43E746FA-4A1B-EEAB-B579-7FABECF42F02}"/>
              </a:ext>
            </a:extLst>
          </p:cNvPr>
          <p:cNvSpPr txBox="1"/>
          <p:nvPr/>
        </p:nvSpPr>
        <p:spPr>
          <a:xfrm>
            <a:off x="513248" y="3540820"/>
            <a:ext cx="946387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Additional information is available from the recording of the June 5 information session hosted by NIH: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Recording and transcript available at: </a:t>
            </a: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hlinkClick r:id="rId3"/>
              </a:rPr>
              <a:t>grants.nih.gov/learning-center/</a:t>
            </a:r>
            <a:r>
              <a:rPr kumimoji="0" lang="en-US" sz="2400" b="0" i="0" u="none" strike="noStrike" kern="1200" cap="none" spc="0" normalizeH="0" baseline="0" noProof="0" dirty="0" err="1">
                <a:ln>
                  <a:noFill/>
                </a:ln>
                <a:solidFill>
                  <a:srgbClr val="44546A"/>
                </a:solidFill>
                <a:effectLst/>
                <a:uLnTx/>
                <a:uFillTx/>
                <a:latin typeface="Calibri" panose="020F0502020204030204"/>
                <a:ea typeface="+mn-ea"/>
                <a:cs typeface="+mn-cs"/>
                <a:hlinkClick r:id="rId3"/>
              </a:rPr>
              <a:t>nih</a:t>
            </a: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hlinkClick r:id="rId3"/>
              </a:rPr>
              <a:t>-training-grant-application-updates-webinar</a:t>
            </a:r>
            <a:b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7FC775D-452E-800D-8BB1-31FDB24DE4A8}"/>
              </a:ext>
              <a:ext uri="{C183D7F6-B498-43B3-948B-1728B52AA6E4}">
                <adec:decorative xmlns:adec="http://schemas.microsoft.com/office/drawing/2017/decorative" val="1"/>
              </a:ext>
            </a:extLst>
          </p:cNvPr>
          <p:cNvGrpSpPr/>
          <p:nvPr/>
        </p:nvGrpSpPr>
        <p:grpSpPr>
          <a:xfrm>
            <a:off x="818048" y="390682"/>
            <a:ext cx="10555905" cy="3061211"/>
            <a:chOff x="818048" y="390682"/>
            <a:chExt cx="10555905" cy="3061211"/>
          </a:xfrm>
        </p:grpSpPr>
        <p:pic>
          <p:nvPicPr>
            <p:cNvPr id="4" name="Picture 3">
              <a:extLst>
                <a:ext uri="{FF2B5EF4-FFF2-40B4-BE49-F238E27FC236}">
                  <a16:creationId xmlns:a16="http://schemas.microsoft.com/office/drawing/2014/main" id="{55CE8BE6-A249-446D-84EB-A741F17CCE42}"/>
                </a:ext>
              </a:extLst>
            </p:cNvPr>
            <p:cNvPicPr>
              <a:picLocks noChangeAspect="1"/>
            </p:cNvPicPr>
            <p:nvPr/>
          </p:nvPicPr>
          <p:blipFill>
            <a:blip r:embed="rId4"/>
            <a:stretch>
              <a:fillRect/>
            </a:stretch>
          </p:blipFill>
          <p:spPr>
            <a:xfrm>
              <a:off x="818048" y="390682"/>
              <a:ext cx="10555905" cy="3061211"/>
            </a:xfrm>
            <a:prstGeom prst="rect">
              <a:avLst/>
            </a:prstGeom>
          </p:spPr>
        </p:pic>
        <p:sp>
          <p:nvSpPr>
            <p:cNvPr id="8" name="Rectangle 7">
              <a:extLst>
                <a:ext uri="{FF2B5EF4-FFF2-40B4-BE49-F238E27FC236}">
                  <a16:creationId xmlns:a16="http://schemas.microsoft.com/office/drawing/2014/main" id="{31D5F845-9E5C-EA13-D803-3D959A18A15D}"/>
                </a:ext>
              </a:extLst>
            </p:cNvPr>
            <p:cNvSpPr/>
            <p:nvPr/>
          </p:nvSpPr>
          <p:spPr>
            <a:xfrm>
              <a:off x="838200" y="3149600"/>
              <a:ext cx="4688840" cy="279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8389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6621-0FAB-23CE-8386-E264DCF4EB62}"/>
              </a:ext>
            </a:extLst>
          </p:cNvPr>
          <p:cNvSpPr>
            <a:spLocks noGrp="1"/>
          </p:cNvSpPr>
          <p:nvPr>
            <p:ph type="title"/>
          </p:nvPr>
        </p:nvSpPr>
        <p:spPr/>
        <p:txBody>
          <a:bodyPr/>
          <a:lstStyle/>
          <a:p>
            <a:r>
              <a:rPr lang="en-US" dirty="0"/>
              <a:t>Data Table Resources at UW-Madison</a:t>
            </a:r>
          </a:p>
        </p:txBody>
      </p:sp>
      <p:sp>
        <p:nvSpPr>
          <p:cNvPr id="3" name="Content Placeholder 2">
            <a:extLst>
              <a:ext uri="{FF2B5EF4-FFF2-40B4-BE49-F238E27FC236}">
                <a16:creationId xmlns:a16="http://schemas.microsoft.com/office/drawing/2014/main" id="{2040954B-4041-C6CB-43AD-4A2E4AE7D13A}"/>
              </a:ext>
            </a:extLst>
          </p:cNvPr>
          <p:cNvSpPr>
            <a:spLocks noGrp="1"/>
          </p:cNvSpPr>
          <p:nvPr>
            <p:ph idx="1"/>
          </p:nvPr>
        </p:nvSpPr>
        <p:spPr/>
        <p:txBody>
          <a:bodyPr>
            <a:normAutofit fontScale="77500" lnSpcReduction="20000"/>
          </a:bodyPr>
          <a:lstStyle/>
          <a:p>
            <a:r>
              <a:rPr lang="en-US" dirty="0"/>
              <a:t>Table 1</a:t>
            </a:r>
          </a:p>
          <a:p>
            <a:pPr lvl="1"/>
            <a:r>
              <a:rPr lang="en-US" dirty="0"/>
              <a:t>Provide data from Departments that have updated us in the last 6 months</a:t>
            </a:r>
          </a:p>
          <a:p>
            <a:pPr lvl="1"/>
            <a:r>
              <a:rPr lang="en-US" dirty="0"/>
              <a:t>Work with applicants to reach to contact Departments for additional data</a:t>
            </a:r>
          </a:p>
          <a:p>
            <a:pPr lvl="1"/>
            <a:r>
              <a:rPr lang="en-US" dirty="0"/>
              <a:t>Postdoctoral programs?</a:t>
            </a:r>
          </a:p>
          <a:p>
            <a:r>
              <a:rPr lang="en-US" dirty="0"/>
              <a:t>Table 2</a:t>
            </a:r>
          </a:p>
          <a:p>
            <a:pPr lvl="1"/>
            <a:r>
              <a:rPr lang="en-US" dirty="0"/>
              <a:t>OTGS  are in the process of building a database to generate this report</a:t>
            </a:r>
          </a:p>
          <a:p>
            <a:pPr lvl="1"/>
            <a:r>
              <a:rPr lang="en-US" dirty="0"/>
              <a:t>Presently we have templates to help work with trainers to request the data</a:t>
            </a:r>
          </a:p>
          <a:p>
            <a:r>
              <a:rPr lang="en-US" dirty="0"/>
              <a:t>Table 3</a:t>
            </a:r>
          </a:p>
          <a:p>
            <a:pPr lvl="1"/>
            <a:r>
              <a:rPr lang="en-US" dirty="0"/>
              <a:t>OTGS generates this table based upon T32 directory</a:t>
            </a:r>
          </a:p>
          <a:p>
            <a:r>
              <a:rPr lang="en-US" dirty="0"/>
              <a:t>Table 4</a:t>
            </a:r>
          </a:p>
          <a:p>
            <a:pPr lvl="1"/>
            <a:r>
              <a:rPr lang="en-US" dirty="0"/>
              <a:t>OTGS can provide a list of all NIH funding to applicants</a:t>
            </a:r>
          </a:p>
          <a:p>
            <a:r>
              <a:rPr lang="en-US" dirty="0"/>
              <a:t>Table 6</a:t>
            </a:r>
          </a:p>
          <a:p>
            <a:pPr lvl="1"/>
            <a:r>
              <a:rPr lang="en-US" dirty="0"/>
              <a:t>OTGS can provide predoctoral level data only</a:t>
            </a:r>
          </a:p>
          <a:p>
            <a:pPr lvl="1"/>
            <a:r>
              <a:rPr lang="en-US" dirty="0"/>
              <a:t>OTGS will share current data we have collected and work with applicants to facilitate gaps</a:t>
            </a:r>
          </a:p>
        </p:txBody>
      </p:sp>
      <p:sp>
        <p:nvSpPr>
          <p:cNvPr id="4" name="Slide Number Placeholder 3">
            <a:extLst>
              <a:ext uri="{FF2B5EF4-FFF2-40B4-BE49-F238E27FC236}">
                <a16:creationId xmlns:a16="http://schemas.microsoft.com/office/drawing/2014/main" id="{4A18E6EA-B13A-C1DB-AABE-388595031C04}"/>
              </a:ext>
            </a:extLst>
          </p:cNvPr>
          <p:cNvSpPr>
            <a:spLocks noGrp="1"/>
          </p:cNvSpPr>
          <p:nvPr>
            <p:ph type="sldNum" sz="quarter" idx="4"/>
          </p:nvPr>
        </p:nvSpPr>
        <p:spPr/>
        <p:txBody>
          <a:bodyPr/>
          <a:lstStyle/>
          <a:p>
            <a:fld id="{6FF4E196-A010-480C-A078-61D4EF757EA8}" type="slidenum">
              <a:rPr lang="en-US" smtClean="0"/>
              <a:t>21</a:t>
            </a:fld>
            <a:endParaRPr lang="en-US"/>
          </a:p>
        </p:txBody>
      </p:sp>
    </p:spTree>
    <p:extLst>
      <p:ext uri="{BB962C8B-B14F-4D97-AF65-F5344CB8AC3E}">
        <p14:creationId xmlns:p14="http://schemas.microsoft.com/office/powerpoint/2010/main" val="116953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F692-32AD-0CDC-05D3-89409EE44999}"/>
              </a:ext>
            </a:extLst>
          </p:cNvPr>
          <p:cNvSpPr>
            <a:spLocks noGrp="1"/>
          </p:cNvSpPr>
          <p:nvPr>
            <p:ph type="title"/>
          </p:nvPr>
        </p:nvSpPr>
        <p:spPr/>
        <p:txBody>
          <a:bodyPr/>
          <a:lstStyle/>
          <a:p>
            <a:r>
              <a:rPr lang="en-US" dirty="0"/>
              <a:t>Upcoming Changes to T32 Applications</a:t>
            </a:r>
          </a:p>
        </p:txBody>
      </p:sp>
      <p:sp>
        <p:nvSpPr>
          <p:cNvPr id="3" name="Content Placeholder 2">
            <a:extLst>
              <a:ext uri="{FF2B5EF4-FFF2-40B4-BE49-F238E27FC236}">
                <a16:creationId xmlns:a16="http://schemas.microsoft.com/office/drawing/2014/main" id="{91063ECD-0AC9-9CAA-F39D-3FBEE865E783}"/>
              </a:ext>
            </a:extLst>
          </p:cNvPr>
          <p:cNvSpPr>
            <a:spLocks noGrp="1"/>
          </p:cNvSpPr>
          <p:nvPr>
            <p:ph idx="1"/>
          </p:nvPr>
        </p:nvSpPr>
        <p:spPr/>
        <p:txBody>
          <a:bodyPr/>
          <a:lstStyle/>
          <a:p>
            <a:r>
              <a:rPr lang="en-US" dirty="0"/>
              <a:t>More information available:  </a:t>
            </a:r>
            <a:r>
              <a:rPr lang="en-US" dirty="0">
                <a:hlinkClick r:id="rId3"/>
              </a:rPr>
              <a:t>https://grants.nih.gov/policy-and-compliance/changes-coming-2025/updates-to-training-grants</a:t>
            </a:r>
            <a:endParaRPr lang="en-US" dirty="0"/>
          </a:p>
          <a:p>
            <a:r>
              <a:rPr lang="en-US" dirty="0"/>
              <a:t>Required use of </a:t>
            </a:r>
            <a:r>
              <a:rPr lang="en-US" dirty="0" err="1"/>
              <a:t>SciENCV</a:t>
            </a:r>
            <a:r>
              <a:rPr lang="en-US" dirty="0"/>
              <a:t> for May 2025 submission for all </a:t>
            </a:r>
            <a:r>
              <a:rPr lang="en-US" dirty="0" err="1"/>
              <a:t>biosketches</a:t>
            </a:r>
            <a:endParaRPr lang="en-US" dirty="0"/>
          </a:p>
          <a:p>
            <a:r>
              <a:rPr lang="en-US" dirty="0"/>
              <a:t>Revisions to the NIH Fellowship Application Process</a:t>
            </a:r>
          </a:p>
          <a:p>
            <a:pPr lvl="1"/>
            <a:r>
              <a:rPr lang="en-US" dirty="0">
                <a:hlinkClick r:id="rId4"/>
              </a:rPr>
              <a:t>https://grants.nih.gov/news-events/calendar-of-events/66df170300a3194d910ee602</a:t>
            </a:r>
            <a:endParaRPr lang="en-US" dirty="0"/>
          </a:p>
          <a:p>
            <a:endParaRPr lang="en-US" dirty="0"/>
          </a:p>
        </p:txBody>
      </p:sp>
      <p:sp>
        <p:nvSpPr>
          <p:cNvPr id="4" name="Slide Number Placeholder 3">
            <a:extLst>
              <a:ext uri="{FF2B5EF4-FFF2-40B4-BE49-F238E27FC236}">
                <a16:creationId xmlns:a16="http://schemas.microsoft.com/office/drawing/2014/main" id="{2A66BA79-001F-8140-2A89-1F0E313EC53F}"/>
              </a:ext>
            </a:extLst>
          </p:cNvPr>
          <p:cNvSpPr>
            <a:spLocks noGrp="1"/>
          </p:cNvSpPr>
          <p:nvPr>
            <p:ph type="sldNum" sz="quarter" idx="4"/>
          </p:nvPr>
        </p:nvSpPr>
        <p:spPr/>
        <p:txBody>
          <a:bodyPr/>
          <a:lstStyle/>
          <a:p>
            <a:fld id="{6FF4E196-A010-480C-A078-61D4EF757EA8}" type="slidenum">
              <a:rPr lang="en-US" smtClean="0"/>
              <a:t>22</a:t>
            </a:fld>
            <a:endParaRPr lang="en-US"/>
          </a:p>
        </p:txBody>
      </p:sp>
    </p:spTree>
    <p:extLst>
      <p:ext uri="{BB962C8B-B14F-4D97-AF65-F5344CB8AC3E}">
        <p14:creationId xmlns:p14="http://schemas.microsoft.com/office/powerpoint/2010/main" val="15700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5EEC8-06C3-99F1-E842-1EEE645977C5}"/>
              </a:ext>
            </a:extLst>
          </p:cNvPr>
          <p:cNvSpPr>
            <a:spLocks noGrp="1"/>
          </p:cNvSpPr>
          <p:nvPr>
            <p:ph type="title"/>
          </p:nvPr>
        </p:nvSpPr>
        <p:spPr>
          <a:xfrm>
            <a:off x="838200" y="190994"/>
            <a:ext cx="10515600" cy="1325563"/>
          </a:xfrm>
        </p:spPr>
        <p:txBody>
          <a:bodyPr/>
          <a:lstStyle/>
          <a:p>
            <a:r>
              <a:rPr lang="en-US" dirty="0"/>
              <a:t>Future Initiatives from OTGS</a:t>
            </a:r>
          </a:p>
        </p:txBody>
      </p:sp>
      <p:sp>
        <p:nvSpPr>
          <p:cNvPr id="3" name="Content Placeholder 2">
            <a:extLst>
              <a:ext uri="{FF2B5EF4-FFF2-40B4-BE49-F238E27FC236}">
                <a16:creationId xmlns:a16="http://schemas.microsoft.com/office/drawing/2014/main" id="{9D313AD2-8036-D140-0151-066432873957}"/>
              </a:ext>
            </a:extLst>
          </p:cNvPr>
          <p:cNvSpPr>
            <a:spLocks noGrp="1"/>
          </p:cNvSpPr>
          <p:nvPr>
            <p:ph idx="1"/>
          </p:nvPr>
        </p:nvSpPr>
        <p:spPr/>
        <p:txBody>
          <a:bodyPr>
            <a:normAutofit fontScale="92500" lnSpcReduction="10000"/>
          </a:bodyPr>
          <a:lstStyle/>
          <a:p>
            <a:r>
              <a:rPr lang="en-US" dirty="0"/>
              <a:t>Create more transparency in services</a:t>
            </a:r>
          </a:p>
          <a:p>
            <a:r>
              <a:rPr lang="en-US" dirty="0"/>
              <a:t>Update F workshop to incorporate participant feedback</a:t>
            </a:r>
          </a:p>
          <a:p>
            <a:pPr lvl="1"/>
            <a:r>
              <a:rPr lang="en-US" dirty="0"/>
              <a:t>As well as changes to Forms-I for fellowship applications</a:t>
            </a:r>
          </a:p>
          <a:p>
            <a:r>
              <a:rPr lang="en-US" dirty="0"/>
              <a:t>Template for Letter of Institutional Support</a:t>
            </a:r>
          </a:p>
          <a:p>
            <a:r>
              <a:rPr lang="en-US" dirty="0"/>
              <a:t>Training on </a:t>
            </a:r>
            <a:r>
              <a:rPr lang="en-US" dirty="0" err="1"/>
              <a:t>biosketches</a:t>
            </a:r>
            <a:r>
              <a:rPr lang="en-US" dirty="0"/>
              <a:t> for </a:t>
            </a:r>
            <a:r>
              <a:rPr lang="en-US" dirty="0" err="1"/>
              <a:t>SciENCV</a:t>
            </a:r>
            <a:r>
              <a:rPr lang="en-US" dirty="0"/>
              <a:t> requirement in May</a:t>
            </a:r>
          </a:p>
          <a:p>
            <a:r>
              <a:rPr lang="en-US" dirty="0"/>
              <a:t>Post award training seminar for administrators</a:t>
            </a:r>
          </a:p>
          <a:p>
            <a:r>
              <a:rPr lang="en-US" dirty="0"/>
              <a:t>Updates to website and development of </a:t>
            </a:r>
            <a:r>
              <a:rPr lang="en-US" dirty="0" err="1"/>
              <a:t>KnowledgeBase</a:t>
            </a:r>
            <a:endParaRPr lang="en-US" dirty="0"/>
          </a:p>
          <a:p>
            <a:r>
              <a:rPr lang="en-US" dirty="0"/>
              <a:t>Continued efforts for centralized data collections to support data tables</a:t>
            </a:r>
          </a:p>
          <a:p>
            <a:r>
              <a:rPr lang="en-US" dirty="0"/>
              <a:t>Survey to TG administrators to better understand the environment on campus</a:t>
            </a:r>
          </a:p>
          <a:p>
            <a:endParaRPr lang="en-US" dirty="0"/>
          </a:p>
        </p:txBody>
      </p:sp>
      <p:sp>
        <p:nvSpPr>
          <p:cNvPr id="4" name="Slide Number Placeholder 3">
            <a:extLst>
              <a:ext uri="{FF2B5EF4-FFF2-40B4-BE49-F238E27FC236}">
                <a16:creationId xmlns:a16="http://schemas.microsoft.com/office/drawing/2014/main" id="{16068E29-8A85-3775-5CF6-4406F3C18084}"/>
              </a:ext>
            </a:extLst>
          </p:cNvPr>
          <p:cNvSpPr>
            <a:spLocks noGrp="1"/>
          </p:cNvSpPr>
          <p:nvPr>
            <p:ph type="sldNum" sz="quarter" idx="4"/>
          </p:nvPr>
        </p:nvSpPr>
        <p:spPr/>
        <p:txBody>
          <a:bodyPr/>
          <a:lstStyle/>
          <a:p>
            <a:fld id="{6FF4E196-A010-480C-A078-61D4EF757EA8}" type="slidenum">
              <a:rPr lang="en-US" smtClean="0"/>
              <a:t>23</a:t>
            </a:fld>
            <a:endParaRPr lang="en-US"/>
          </a:p>
        </p:txBody>
      </p:sp>
    </p:spTree>
    <p:extLst>
      <p:ext uri="{BB962C8B-B14F-4D97-AF65-F5344CB8AC3E}">
        <p14:creationId xmlns:p14="http://schemas.microsoft.com/office/powerpoint/2010/main" val="383698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DEB5-26C0-669D-F49B-6C2E3242BA4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A2B8BAF-A6B1-1009-56F5-2E3D7193643C}"/>
              </a:ext>
            </a:extLst>
          </p:cNvPr>
          <p:cNvSpPr>
            <a:spLocks noGrp="1"/>
          </p:cNvSpPr>
          <p:nvPr>
            <p:ph idx="1"/>
          </p:nvPr>
        </p:nvSpPr>
        <p:spPr/>
        <p:txBody>
          <a:bodyPr/>
          <a:lstStyle/>
          <a:p>
            <a:r>
              <a:rPr lang="en-US" dirty="0"/>
              <a:t>Review T32 program updates planned with Forms-I from NIH</a:t>
            </a:r>
          </a:p>
          <a:p>
            <a:pPr lvl="1"/>
            <a:r>
              <a:rPr lang="en-US" dirty="0">
                <a:hlinkClick r:id="rId3"/>
              </a:rPr>
              <a:t>https://grants.nih.gov/grants/guide/notice-files/NOT-OD-24-129.html</a:t>
            </a:r>
            <a:endParaRPr lang="en-US" dirty="0"/>
          </a:p>
          <a:p>
            <a:pPr lvl="1"/>
            <a:r>
              <a:rPr lang="en-US" dirty="0"/>
              <a:t>Preview:  </a:t>
            </a:r>
            <a:r>
              <a:rPr lang="en-US" dirty="0">
                <a:hlinkClick r:id="rId4"/>
              </a:rPr>
              <a:t>https://nexus.od.nih.gov/all/2024/09/24/preview-of-forms-i-application-form-and-training-data-table-changes-coming-in-2025/</a:t>
            </a:r>
            <a:r>
              <a:rPr lang="en-US" dirty="0"/>
              <a:t> </a:t>
            </a:r>
          </a:p>
          <a:p>
            <a:r>
              <a:rPr lang="en-US" dirty="0"/>
              <a:t>Interactive session for T32 post-award management</a:t>
            </a:r>
          </a:p>
        </p:txBody>
      </p:sp>
      <p:sp>
        <p:nvSpPr>
          <p:cNvPr id="4" name="Slide Number Placeholder 3">
            <a:extLst>
              <a:ext uri="{FF2B5EF4-FFF2-40B4-BE49-F238E27FC236}">
                <a16:creationId xmlns:a16="http://schemas.microsoft.com/office/drawing/2014/main" id="{7D37C042-C4FF-475B-365A-9C25BFACC2E2}"/>
              </a:ext>
            </a:extLst>
          </p:cNvPr>
          <p:cNvSpPr>
            <a:spLocks noGrp="1"/>
          </p:cNvSpPr>
          <p:nvPr>
            <p:ph type="sldNum" sz="quarter" idx="4"/>
          </p:nvPr>
        </p:nvSpPr>
        <p:spPr/>
        <p:txBody>
          <a:bodyPr/>
          <a:lstStyle/>
          <a:p>
            <a:fld id="{6FF4E196-A010-480C-A078-61D4EF757EA8}" type="slidenum">
              <a:rPr lang="en-US" smtClean="0"/>
              <a:t>3</a:t>
            </a:fld>
            <a:endParaRPr lang="en-US"/>
          </a:p>
        </p:txBody>
      </p:sp>
    </p:spTree>
    <p:extLst>
      <p:ext uri="{BB962C8B-B14F-4D97-AF65-F5344CB8AC3E}">
        <p14:creationId xmlns:p14="http://schemas.microsoft.com/office/powerpoint/2010/main" val="262106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0" y="2134111"/>
            <a:ext cx="12192000" cy="1677209"/>
          </a:xfrm>
        </p:spPr>
        <p:txBody>
          <a:bodyPr/>
          <a:lstStyle/>
          <a:p>
            <a:r>
              <a:rPr lang="en-US" sz="7200">
                <a:latin typeface="+mn-lt"/>
                <a:ea typeface="Open Sans"/>
                <a:cs typeface="Open Sans"/>
              </a:rPr>
              <a:t>Updates to Institutional Training Grant Applications</a:t>
            </a:r>
            <a:endParaRPr lang="en-US"/>
          </a:p>
        </p:txBody>
      </p:sp>
      <p:sp>
        <p:nvSpPr>
          <p:cNvPr id="3" name="TextBox 2">
            <a:extLst>
              <a:ext uri="{FF2B5EF4-FFF2-40B4-BE49-F238E27FC236}">
                <a16:creationId xmlns:a16="http://schemas.microsoft.com/office/drawing/2014/main" id="{9A319E63-A5DA-8E11-D7E9-8720AABCC955}"/>
              </a:ext>
            </a:extLst>
          </p:cNvPr>
          <p:cNvSpPr txBox="1"/>
          <p:nvPr/>
        </p:nvSpPr>
        <p:spPr>
          <a:xfrm>
            <a:off x="4873624" y="4492625"/>
            <a:ext cx="258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Updated: May 29, 2024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20CFA2A7-1526-DC64-CF62-88E70F2DAD06}"/>
              </a:ext>
            </a:extLst>
          </p:cNvPr>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20428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93AF-D128-D62D-FC71-7F899D7C720B}"/>
              </a:ext>
            </a:extLst>
          </p:cNvPr>
          <p:cNvSpPr>
            <a:spLocks noGrp="1"/>
          </p:cNvSpPr>
          <p:nvPr>
            <p:ph type="title"/>
          </p:nvPr>
        </p:nvSpPr>
        <p:spPr>
          <a:xfrm>
            <a:off x="396815" y="499596"/>
            <a:ext cx="11628407" cy="1325563"/>
          </a:xfrm>
        </p:spPr>
        <p:txBody>
          <a:bodyPr>
            <a:normAutofit fontScale="90000"/>
          </a:bodyPr>
          <a:lstStyle/>
          <a:p>
            <a:r>
              <a:rPr lang="en-US" b="1" dirty="0">
                <a:latin typeface="Open Sans"/>
                <a:ea typeface="Open Sans"/>
                <a:cs typeface="Open Sans"/>
              </a:rPr>
              <a:t>Changes Coming:</a:t>
            </a:r>
            <a:br>
              <a:rPr lang="en-US" dirty="0"/>
            </a:br>
            <a:r>
              <a:rPr lang="en-US" sz="4000" dirty="0">
                <a:latin typeface="Open Sans"/>
                <a:ea typeface="Open Sans"/>
                <a:cs typeface="Open Sans"/>
              </a:rPr>
              <a:t>Updates to Institutional Training Grant Applications</a:t>
            </a:r>
          </a:p>
          <a:p>
            <a:endParaRPr lang="en-US" dirty="0"/>
          </a:p>
        </p:txBody>
      </p:sp>
      <p:sp>
        <p:nvSpPr>
          <p:cNvPr id="5" name="Slide Number Placeholder 4">
            <a:extLst>
              <a:ext uri="{FF2B5EF4-FFF2-40B4-BE49-F238E27FC236}">
                <a16:creationId xmlns:a16="http://schemas.microsoft.com/office/drawing/2014/main" id="{27385F23-6598-76D7-E32B-632818D4E8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1">
            <a:extLst>
              <a:ext uri="{FF2B5EF4-FFF2-40B4-BE49-F238E27FC236}">
                <a16:creationId xmlns:a16="http://schemas.microsoft.com/office/drawing/2014/main" id="{8CCBAD8D-50DB-9C9F-95CF-FA95046E5E38}"/>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Aims:</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Open Sans Light"/>
                <a:cs typeface="Open Sans Light"/>
              </a:rPr>
              <a:t>Reduce applicant and reviewer burden.   </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Further support the development of a biomedical research workforce that will benefit from the </a:t>
            </a: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full range of</a:t>
            </a: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perspectives</a:t>
            </a: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experiences</a:t>
            </a: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and</a:t>
            </a: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backgrounds</a:t>
            </a: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 needed to advance discovery.   </a:t>
            </a:r>
            <a:endParaRPr kumimoji="0" lang="en-US" sz="3200" b="1" i="0" u="none" strike="noStrike" kern="1200" cap="none" spc="0" normalizeH="0" baseline="0" noProof="0" dirty="0">
              <a:ln>
                <a:noFill/>
              </a:ln>
              <a:solidFill>
                <a:prstClr val="black"/>
              </a:solidFill>
              <a:effectLst/>
              <a:uLnTx/>
              <a:uFillTx/>
              <a:latin typeface="Calibri" panose="020F0502020204030204"/>
              <a:ea typeface="Open Sans Light"/>
              <a:cs typeface="Open Sans Ligh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Scope: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Applies to applications submitted for due dates after January 25, 2025, using the following activity codes: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Open Sans Light"/>
                <a:cs typeface="Open Sans Light"/>
              </a:rPr>
              <a:t>Institutional Training– T series, e.g.,  T15, T32, T34, T35, T37, T90/R90, TL1, TL4</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Open Sans Light"/>
                <a:cs typeface="Open Sans Light"/>
              </a:rPr>
              <a:t>International Institutional Training – D43, D71, U2R</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Open Sans Light"/>
                <a:cs typeface="Open Sans Light"/>
              </a:rPr>
              <a:t>Institutional Career Development – KL2, K12</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4472C4"/>
              </a:solidFill>
              <a:effectLst/>
              <a:uLnTx/>
              <a:uFillTx/>
              <a:latin typeface="Calibri" panose="020F0502020204030204"/>
              <a:ea typeface="Open Sans Light"/>
              <a:cs typeface="Open Sans Light"/>
            </a:endParaRP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472C4"/>
              </a:solidFill>
              <a:effectLst/>
              <a:uLnTx/>
              <a:uFillTx/>
              <a:latin typeface="Calibri" panose="020F0502020204030204"/>
              <a:ea typeface="Open Sans Light"/>
              <a:cs typeface="Open Sans Light"/>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sp>
        <p:nvSpPr>
          <p:cNvPr id="4" name="TextBox 3">
            <a:extLst>
              <a:ext uri="{FF2B5EF4-FFF2-40B4-BE49-F238E27FC236}">
                <a16:creationId xmlns:a16="http://schemas.microsoft.com/office/drawing/2014/main" id="{D9087F94-2356-D01D-A162-D183D5156AD3}"/>
              </a:ext>
            </a:extLst>
          </p:cNvPr>
          <p:cNvSpPr txBox="1"/>
          <p:nvPr/>
        </p:nvSpPr>
        <p:spPr>
          <a:xfrm>
            <a:off x="10127411" y="5469077"/>
            <a:ext cx="1897811" cy="707886"/>
          </a:xfrm>
          <a:prstGeom prst="rect">
            <a:avLst/>
          </a:prstGeom>
          <a:noFill/>
          <a:ln w="28575">
            <a:solidFill>
              <a:schemeClr val="accent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Guide Notice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NOT-OD-24-129</a:t>
            </a:r>
            <a:endParaRPr kumimoji="0" lang="en-US" sz="2000" b="1"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Calibri"/>
            </a:endParaRPr>
          </a:p>
        </p:txBody>
      </p:sp>
    </p:spTree>
    <p:extLst>
      <p:ext uri="{BB962C8B-B14F-4D97-AF65-F5344CB8AC3E}">
        <p14:creationId xmlns:p14="http://schemas.microsoft.com/office/powerpoint/2010/main" val="193604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5365-1D36-5308-DB50-1B9B45853E21}"/>
              </a:ext>
            </a:extLst>
          </p:cNvPr>
          <p:cNvSpPr>
            <a:spLocks noGrp="1"/>
          </p:cNvSpPr>
          <p:nvPr>
            <p:ph type="title"/>
          </p:nvPr>
        </p:nvSpPr>
        <p:spPr>
          <a:xfrm>
            <a:off x="838200" y="111125"/>
            <a:ext cx="10515600" cy="1325563"/>
          </a:xfrm>
        </p:spPr>
        <p:txBody>
          <a:bodyPr/>
          <a:lstStyle/>
          <a:p>
            <a:r>
              <a:rPr lang="en-US"/>
              <a:t>Why are Changes Being Made?</a:t>
            </a:r>
          </a:p>
        </p:txBody>
      </p:sp>
      <p:sp>
        <p:nvSpPr>
          <p:cNvPr id="4" name="Slide Number Placeholder 3">
            <a:extLst>
              <a:ext uri="{FF2B5EF4-FFF2-40B4-BE49-F238E27FC236}">
                <a16:creationId xmlns:a16="http://schemas.microsoft.com/office/drawing/2014/main" id="{1AB96B85-E734-D746-2051-B339615E12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1">
            <a:extLst>
              <a:ext uri="{FF2B5EF4-FFF2-40B4-BE49-F238E27FC236}">
                <a16:creationId xmlns:a16="http://schemas.microsoft.com/office/drawing/2014/main" id="{589CA14C-1733-0B38-722B-A629D5855705}"/>
              </a:ext>
            </a:extLst>
          </p:cNvPr>
          <p:cNvSpPr txBox="1">
            <a:spLocks/>
          </p:cNvSpPr>
          <p:nvPr/>
        </p:nvSpPr>
        <p:spPr>
          <a:xfrm>
            <a:off x="838199" y="1280160"/>
            <a:ext cx="10829925" cy="489680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Over the past decade, NIH has made significant investments to develop, implement, assess and disseminate innovative, effective approaches to </a:t>
            </a:r>
            <a:r>
              <a:rPr kumimoji="0" lang="en-US" sz="2800" b="1" i="0" u="none" strike="noStrike" kern="1200" cap="none" spc="0" normalizeH="0" baseline="0" noProof="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research training and mentoring </a:t>
            </a:r>
            <a:r>
              <a:rPr kumimoji="0" lang="en-US" sz="2800" b="0" i="0" u="none" strike="noStrike" kern="1200" cap="none" spc="0" normalizeH="0" baseline="0" noProof="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and to prepare trainees for a </a:t>
            </a:r>
            <a:r>
              <a:rPr kumimoji="0" lang="en-US" sz="2800" b="1" i="0" u="none" strike="noStrike" kern="1200" cap="none" spc="0" normalizeH="0" baseline="0" noProof="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variety of career paths</a:t>
            </a:r>
            <a:r>
              <a:rPr kumimoji="0" lang="en-US" sz="2800" b="0" i="0" u="none" strike="noStrike" kern="1200" cap="none" spc="0" normalizeH="0" baseline="0" noProof="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 in the biomedical research workforce.</a:t>
            </a:r>
            <a:endParaRPr kumimoji="0" lang="en-US" sz="2800" b="0" i="0" u="none" strike="noStrike" kern="1200" cap="none" spc="0" normalizeH="0" baseline="0" noProof="0">
              <a:ln>
                <a:noFill/>
              </a:ln>
              <a:solidFill>
                <a:srgbClr val="4472C4"/>
              </a:solidFill>
              <a:effectLst/>
              <a:uLnTx/>
              <a:uFillTx/>
              <a:latin typeface="Calibri" panose="020F0502020204030204"/>
              <a:ea typeface="Open Sans Light"/>
              <a:cs typeface="Open Sans Light"/>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a:ln>
                <a:noFill/>
              </a:ln>
              <a:solidFill>
                <a:srgbClr val="4472C4"/>
              </a:solidFill>
              <a:effectLst/>
              <a:uLnTx/>
              <a:uFillTx/>
              <a:latin typeface="Calibri" panose="020F0502020204030204"/>
              <a:ea typeface="Open Sans Light"/>
              <a:cs typeface="Open Sans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The updates are driven by: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A need for evidence-informed mentoring practices that promote the development of trainees from all backgrounds.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Open Sans Light"/>
                <a:cs typeface="Open Sans Light"/>
              </a:rPr>
              <a:t>The need to support trainees pursuing the full breadth of scientific career paths to advance the NIH mission.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The desire to reduce training grant applicant and reviewer burden.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03065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CD1855-15AE-A582-E181-DE7E6BE107A1}"/>
              </a:ext>
              <a:ext uri="{C183D7F6-B498-43B3-948B-1728B52AA6E4}">
                <adec:decorative xmlns:adec="http://schemas.microsoft.com/office/drawing/2017/decorative" val="0"/>
              </a:ext>
            </a:extLst>
          </p:cNvPr>
          <p:cNvSpPr>
            <a:spLocks noGrp="1"/>
          </p:cNvSpPr>
          <p:nvPr>
            <p:ph type="title"/>
          </p:nvPr>
        </p:nvSpPr>
        <p:spPr>
          <a:xfrm>
            <a:off x="262467" y="246592"/>
            <a:ext cx="10515600" cy="1006475"/>
          </a:xfrm>
        </p:spPr>
        <p:txBody>
          <a:bodyPr/>
          <a:lstStyle/>
          <a:p>
            <a:r>
              <a:rPr lang="en-US"/>
              <a:t>Overview of the Updates</a:t>
            </a:r>
          </a:p>
        </p:txBody>
      </p:sp>
      <p:sp>
        <p:nvSpPr>
          <p:cNvPr id="2" name="Slide Number Placeholder 1">
            <a:extLst>
              <a:ext uri="{FF2B5EF4-FFF2-40B4-BE49-F238E27FC236}">
                <a16:creationId xmlns:a16="http://schemas.microsoft.com/office/drawing/2014/main" id="{CA45460C-A5F3-0131-3A20-6B9A9AB0DE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8" name="Group 7" descr="Key application changes: &#10;PHS 398 Research Training Program Plan Form - Recruitment Plan to Enhance Diversity will be its own attachment.&#10;Parent T32 Notice of Funding Opportunity (NOFO) – Define mentor training expectations.&#10;Update NRSA Data Tables to reduce burden and promote consistent information collection across training programs. Key changes to peer review:&#10;Move “Responsible Conduct of Research” and “Recruitment Plan to Enhance Diversity” to Additional Review Considerations so they contribute to the overall impact score.">
            <a:extLst>
              <a:ext uri="{FF2B5EF4-FFF2-40B4-BE49-F238E27FC236}">
                <a16:creationId xmlns:a16="http://schemas.microsoft.com/office/drawing/2014/main" id="{9C902F01-378E-8A04-8F4E-2B66E9D9DE84}"/>
              </a:ext>
              <a:ext uri="{C183D7F6-B498-43B3-948B-1728B52AA6E4}">
                <adec:decorative xmlns:adec="http://schemas.microsoft.com/office/drawing/2017/decorative" val="0"/>
              </a:ext>
            </a:extLst>
          </p:cNvPr>
          <p:cNvGrpSpPr/>
          <p:nvPr/>
        </p:nvGrpSpPr>
        <p:grpSpPr>
          <a:xfrm>
            <a:off x="262466" y="1219199"/>
            <a:ext cx="11667067" cy="4897122"/>
            <a:chOff x="262466" y="1219200"/>
            <a:chExt cx="11667067" cy="2472267"/>
          </a:xfrm>
        </p:grpSpPr>
        <p:sp>
          <p:nvSpPr>
            <p:cNvPr id="5" name="Rectangle: Rounded Corners 4">
              <a:extLst>
                <a:ext uri="{FF2B5EF4-FFF2-40B4-BE49-F238E27FC236}">
                  <a16:creationId xmlns:a16="http://schemas.microsoft.com/office/drawing/2014/main" id="{C21BDF2E-02B7-D86C-EDB9-65D9F05FD60C}"/>
                </a:ext>
              </a:extLst>
            </p:cNvPr>
            <p:cNvSpPr/>
            <p:nvPr/>
          </p:nvSpPr>
          <p:spPr>
            <a:xfrm>
              <a:off x="262466" y="2737439"/>
              <a:ext cx="11667066" cy="954028"/>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Key changes to peer review:</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Move “Responsible Conduct of Research” and “Recruitment Plan to Enhance Diversity” to Additional Review Considerations so they contribute to the overall impact score.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0C996ED3-8E96-1E9E-7ADA-99C72BF237BE}"/>
                </a:ext>
              </a:extLst>
            </p:cNvPr>
            <p:cNvSpPr/>
            <p:nvPr/>
          </p:nvSpPr>
          <p:spPr>
            <a:xfrm>
              <a:off x="262467" y="1219200"/>
              <a:ext cx="11667066" cy="1466946"/>
            </a:xfrm>
            <a:prstGeom prst="roundRect">
              <a:avLst/>
            </a:prstGeom>
            <a:solidFill>
              <a:srgbClr val="CE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Key application changes: </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PHS 398 Research Training Program Plan Form -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Recruitment Plan to Enhance Diversity will be its own attachment.</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Parent T32 Notice of Funding Opportunity (NOFO) –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Define mentor training expectations.</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NRSA Data Tables to reduce burden and promote consistent information collection across training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8164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5946-4599-285B-D56C-3F37AB3992E1}"/>
              </a:ext>
            </a:extLst>
          </p:cNvPr>
          <p:cNvSpPr>
            <a:spLocks noGrp="1"/>
          </p:cNvSpPr>
          <p:nvPr>
            <p:ph type="title"/>
          </p:nvPr>
        </p:nvSpPr>
        <p:spPr>
          <a:xfrm>
            <a:off x="351853" y="217457"/>
            <a:ext cx="11437494" cy="1219191"/>
          </a:xfrm>
        </p:spPr>
        <p:txBody>
          <a:bodyPr>
            <a:normAutofit fontScale="90000"/>
          </a:bodyPr>
          <a:lstStyle/>
          <a:p>
            <a:r>
              <a:rPr lang="en-US" sz="4000" b="1" dirty="0"/>
              <a:t>Application Updates</a:t>
            </a:r>
            <a:br>
              <a:rPr lang="en-US" sz="4000" dirty="0"/>
            </a:br>
            <a:r>
              <a:rPr lang="en-US" sz="4000" dirty="0"/>
              <a:t>PHS 398 Research Training Program – </a:t>
            </a:r>
            <a:r>
              <a:rPr lang="en-US" sz="4000" dirty="0">
                <a:solidFill>
                  <a:schemeClr val="accent1">
                    <a:lumMod val="75000"/>
                  </a:schemeClr>
                </a:solidFill>
              </a:rPr>
              <a:t>Updated Form</a:t>
            </a:r>
          </a:p>
        </p:txBody>
      </p:sp>
      <p:sp>
        <p:nvSpPr>
          <p:cNvPr id="12" name="Slide Number Placeholder 11">
            <a:extLst>
              <a:ext uri="{FF2B5EF4-FFF2-40B4-BE49-F238E27FC236}">
                <a16:creationId xmlns:a16="http://schemas.microsoft.com/office/drawing/2014/main" id="{9BDF9961-E50E-5DB3-E2A7-9AFA97F67D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Content Placeholder 1">
            <a:extLst>
              <a:ext uri="{FF2B5EF4-FFF2-40B4-BE49-F238E27FC236}">
                <a16:creationId xmlns:a16="http://schemas.microsoft.com/office/drawing/2014/main" id="{46FF8BEC-03C6-E28B-4F61-A932077FA17C}"/>
              </a:ext>
            </a:extLst>
          </p:cNvPr>
          <p:cNvSpPr txBox="1">
            <a:spLocks/>
          </p:cNvSpPr>
          <p:nvPr/>
        </p:nvSpPr>
        <p:spPr>
          <a:xfrm>
            <a:off x="568960" y="1825625"/>
            <a:ext cx="6830060" cy="4503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The Recruitment Plan to Enhance Diversity will be made its own attachment on the PHS 398 Research Training Program Form</a:t>
            </a:r>
          </a:p>
          <a:p>
            <a:pPr marL="457200" marR="0" lvl="0" indent="-457200" algn="l" defTabSz="914400" rtl="0" eaLnBrk="1" fontAlgn="auto" latinLnBrk="0" hangingPunct="1">
              <a:lnSpc>
                <a:spcPct val="90000"/>
              </a:lnSpc>
              <a:spcBef>
                <a:spcPts val="1000"/>
              </a:spcBef>
              <a:spcAft>
                <a:spcPts val="0"/>
              </a:spcAft>
              <a:buClr>
                <a:srgbClr val="4472C4"/>
              </a:buClr>
              <a:buSzTx/>
              <a:buFont typeface="+mj-lt"/>
              <a:buAutoNum type="arabicPeriod" startAt="2"/>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Program Plan (25-Page Limit)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Background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Program Plan</a:t>
            </a:r>
            <a:endParaRPr kumimoji="0" lang="en-US" sz="18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457200" marR="0" lvl="0" indent="-457200" algn="l" defTabSz="914400" rtl="0" eaLnBrk="1" fontAlgn="auto" latinLnBrk="0" hangingPunct="1">
              <a:lnSpc>
                <a:spcPct val="90000"/>
              </a:lnSpc>
              <a:spcBef>
                <a:spcPts val="1000"/>
              </a:spcBef>
              <a:spcAft>
                <a:spcPts val="0"/>
              </a:spcAft>
              <a:buClr>
                <a:srgbClr val="4472C4"/>
              </a:buClr>
              <a:buSzTx/>
              <a:buFont typeface="+mj-lt"/>
              <a:buAutoNum type="arabicPeriod" startAt="3"/>
              <a:tabLst/>
              <a:defRPr/>
            </a:pPr>
            <a:r>
              <a:rPr kumimoji="0" lang="en-US" sz="2000" b="1" i="0" u="none" strike="noStrike" kern="1200" cap="none" spc="0" normalizeH="0" baseline="0" noProof="0" dirty="0">
                <a:ln>
                  <a:noFill/>
                </a:ln>
                <a:solidFill>
                  <a:srgbClr val="4472C4"/>
                </a:solidFill>
                <a:effectLst/>
                <a:uLnTx/>
                <a:uFillTx/>
                <a:latin typeface="Calibri" panose="020F0502020204030204"/>
                <a:ea typeface="Open Sans Light" panose="020B0306030504020204" pitchFamily="34" charset="0"/>
                <a:cs typeface="Open Sans Light" panose="020B0306030504020204" pitchFamily="34" charset="0"/>
              </a:rPr>
              <a:t>Recruitment Plan to Enhance Diversity (3-page limit)</a:t>
            </a:r>
          </a:p>
          <a:p>
            <a:pPr marL="457200" marR="0" lvl="0" indent="-457200" algn="l" defTabSz="914400" rtl="0" eaLnBrk="1" fontAlgn="auto" latinLnBrk="0" hangingPunct="1">
              <a:lnSpc>
                <a:spcPct val="90000"/>
              </a:lnSpc>
              <a:spcBef>
                <a:spcPts val="1000"/>
              </a:spcBef>
              <a:spcAft>
                <a:spcPts val="0"/>
              </a:spcAft>
              <a:buClr>
                <a:srgbClr val="4472C4"/>
              </a:buClr>
              <a:buSzTx/>
              <a:buFont typeface="+mj-lt"/>
              <a:buAutoNum type="arabicPeriod" startAt="3"/>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Plan for Instruction in the Responsible Conduct of Research </a:t>
            </a:r>
          </a:p>
          <a:p>
            <a:pPr marL="457200" marR="0" lvl="0" indent="-457200" algn="l" defTabSz="914400" rtl="0" eaLnBrk="1" fontAlgn="auto" latinLnBrk="0" hangingPunct="1">
              <a:lnSpc>
                <a:spcPct val="90000"/>
              </a:lnSpc>
              <a:spcBef>
                <a:spcPts val="1000"/>
              </a:spcBef>
              <a:spcAft>
                <a:spcPts val="0"/>
              </a:spcAft>
              <a:buClr>
                <a:srgbClr val="4472C4"/>
              </a:buClr>
              <a:buSzTx/>
              <a:buFont typeface="+mj-lt"/>
              <a:buAutoNum type="arabicPeriod" startAt="3"/>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Plan for Instruction in Methods for Enhancing Reproducibility </a:t>
            </a:r>
          </a:p>
          <a:p>
            <a:pPr marL="457200" marR="0" lvl="0" indent="-457200" algn="l" defTabSz="914400" rtl="0" eaLnBrk="1" fontAlgn="auto" latinLnBrk="0" hangingPunct="1">
              <a:lnSpc>
                <a:spcPct val="90000"/>
              </a:lnSpc>
              <a:spcBef>
                <a:spcPts val="1000"/>
              </a:spcBef>
              <a:spcAft>
                <a:spcPts val="0"/>
              </a:spcAft>
              <a:buClr>
                <a:srgbClr val="4472C4"/>
              </a:buClr>
              <a:buSzTx/>
              <a:buFont typeface="+mj-lt"/>
              <a:buAutoNum type="arabicPeriod" startAt="3"/>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Multiple PD/PI Leadership Plan (if applicable) </a:t>
            </a:r>
          </a:p>
          <a:p>
            <a:pPr marL="457200" marR="0" lvl="0" indent="-457200" algn="l" defTabSz="914400" rtl="0" eaLnBrk="1" fontAlgn="auto" latinLnBrk="0" hangingPunct="1">
              <a:lnSpc>
                <a:spcPct val="90000"/>
              </a:lnSpc>
              <a:spcBef>
                <a:spcPts val="1000"/>
              </a:spcBef>
              <a:spcAft>
                <a:spcPts val="0"/>
              </a:spcAft>
              <a:buClr>
                <a:srgbClr val="4472C4"/>
              </a:buClr>
              <a:buSzTx/>
              <a:buFont typeface="+mj-lt"/>
              <a:buAutoNum type="arabicPeriod" startAt="3"/>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Progress Report (for Renewal applications)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3FD18882-25BA-28FB-EA34-E9EFF47D634C}"/>
              </a:ext>
            </a:extLst>
          </p:cNvPr>
          <p:cNvSpPr txBox="1"/>
          <p:nvPr/>
        </p:nvSpPr>
        <p:spPr>
          <a:xfrm>
            <a:off x="8930268" y="1616926"/>
            <a:ext cx="22395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Updated form</a:t>
            </a:r>
          </a:p>
        </p:txBody>
      </p:sp>
      <p:grpSp>
        <p:nvGrpSpPr>
          <p:cNvPr id="5" name="Group 4" descr="The PHS 398 Research Training Program form as it will appear for impacted training grant applications submitted on or after January 25, 2025. The new form for Recruitment Plan to Enhance Diversity is highlighted.">
            <a:extLst>
              <a:ext uri="{FF2B5EF4-FFF2-40B4-BE49-F238E27FC236}">
                <a16:creationId xmlns:a16="http://schemas.microsoft.com/office/drawing/2014/main" id="{BB9473C5-FA5E-1529-0941-FCF3879502EA}"/>
              </a:ext>
            </a:extLst>
          </p:cNvPr>
          <p:cNvGrpSpPr/>
          <p:nvPr/>
        </p:nvGrpSpPr>
        <p:grpSpPr>
          <a:xfrm>
            <a:off x="7487920" y="1962864"/>
            <a:ext cx="4529924" cy="4727348"/>
            <a:chOff x="6610349" y="1246081"/>
            <a:chExt cx="4890231" cy="5103358"/>
          </a:xfrm>
        </p:grpSpPr>
        <p:pic>
          <p:nvPicPr>
            <p:cNvPr id="6" name="Picture 5" descr="Updated version of the PHS 398 Research Training Program Plan Form.&#10;&#10;The &quot;Recruitment Plan to Enhance Diversity&quot; attachment has been added to the &quot;Training Program Section&quot;">
              <a:extLst>
                <a:ext uri="{FF2B5EF4-FFF2-40B4-BE49-F238E27FC236}">
                  <a16:creationId xmlns:a16="http://schemas.microsoft.com/office/drawing/2014/main" id="{E12BD226-8CE2-4915-9515-F5AF2FCBAA56}"/>
                </a:ext>
              </a:extLst>
            </p:cNvPr>
            <p:cNvPicPr>
              <a:picLocks noChangeAspect="1"/>
            </p:cNvPicPr>
            <p:nvPr/>
          </p:nvPicPr>
          <p:blipFill rotWithShape="1">
            <a:blip r:embed="rId3">
              <a:extLst>
                <a:ext uri="{28A0092B-C50C-407E-A947-70E740481C1C}">
                  <a14:useLocalDpi xmlns:a14="http://schemas.microsoft.com/office/drawing/2010/main" val="0"/>
                </a:ext>
              </a:extLst>
            </a:blip>
            <a:srcRect t="5671"/>
            <a:stretch/>
          </p:blipFill>
          <p:spPr>
            <a:xfrm>
              <a:off x="6610349" y="1246081"/>
              <a:ext cx="4889229" cy="5103358"/>
            </a:xfrm>
            <a:prstGeom prst="rect">
              <a:avLst/>
            </a:prstGeom>
          </p:spPr>
        </p:pic>
        <p:grpSp>
          <p:nvGrpSpPr>
            <p:cNvPr id="7" name="Group 6">
              <a:extLst>
                <a:ext uri="{FF2B5EF4-FFF2-40B4-BE49-F238E27FC236}">
                  <a16:creationId xmlns:a16="http://schemas.microsoft.com/office/drawing/2014/main" id="{3DC6E660-605A-B148-3A24-0E8BEF494D8C}"/>
                </a:ext>
              </a:extLst>
            </p:cNvPr>
            <p:cNvGrpSpPr/>
            <p:nvPr/>
          </p:nvGrpSpPr>
          <p:grpSpPr>
            <a:xfrm>
              <a:off x="6611351" y="2433099"/>
              <a:ext cx="4889229" cy="273156"/>
              <a:chOff x="6611351" y="2433099"/>
              <a:chExt cx="4889229" cy="273156"/>
            </a:xfrm>
          </p:grpSpPr>
          <p:sp>
            <p:nvSpPr>
              <p:cNvPr id="8" name="Rectangle 7">
                <a:extLst>
                  <a:ext uri="{FF2B5EF4-FFF2-40B4-BE49-F238E27FC236}">
                    <a16:creationId xmlns:a16="http://schemas.microsoft.com/office/drawing/2014/main" id="{9E263460-3FE1-31BC-9E44-59BDE1D3C998}"/>
                  </a:ext>
                </a:extLst>
              </p:cNvPr>
              <p:cNvSpPr/>
              <p:nvPr/>
            </p:nvSpPr>
            <p:spPr>
              <a:xfrm>
                <a:off x="8229719" y="2504058"/>
                <a:ext cx="930303" cy="135172"/>
              </a:xfrm>
              <a:prstGeom prst="rect">
                <a:avLst/>
              </a:prstGeom>
              <a:solidFill>
                <a:srgbClr val="FFFF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9846688-87A6-7378-3157-D12B39D5E99C}"/>
                  </a:ext>
                </a:extLst>
              </p:cNvPr>
              <p:cNvSpPr/>
              <p:nvPr/>
            </p:nvSpPr>
            <p:spPr>
              <a:xfrm>
                <a:off x="6611351" y="2433099"/>
                <a:ext cx="4889229" cy="27315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1" name="Rectangle 10">
            <a:extLst>
              <a:ext uri="{FF2B5EF4-FFF2-40B4-BE49-F238E27FC236}">
                <a16:creationId xmlns:a16="http://schemas.microsoft.com/office/drawing/2014/main" id="{CBA151B9-0B71-6510-5254-608539127E36}"/>
              </a:ext>
              <a:ext uri="{C183D7F6-B498-43B3-948B-1728B52AA6E4}">
                <adec:decorative xmlns:adec="http://schemas.microsoft.com/office/drawing/2017/decorative" val="1"/>
              </a:ext>
            </a:extLst>
          </p:cNvPr>
          <p:cNvSpPr/>
          <p:nvPr/>
        </p:nvSpPr>
        <p:spPr>
          <a:xfrm>
            <a:off x="7396974" y="1589048"/>
            <a:ext cx="4618464" cy="510168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34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9E72-A61D-FADE-18D0-391B01A205CC}"/>
              </a:ext>
            </a:extLst>
          </p:cNvPr>
          <p:cNvSpPr>
            <a:spLocks noGrp="1"/>
          </p:cNvSpPr>
          <p:nvPr>
            <p:ph type="title"/>
          </p:nvPr>
        </p:nvSpPr>
        <p:spPr/>
        <p:txBody>
          <a:bodyPr>
            <a:normAutofit fontScale="90000"/>
          </a:bodyPr>
          <a:lstStyle/>
          <a:p>
            <a:r>
              <a:rPr lang="en-US" sz="3700" b="1">
                <a:latin typeface="Open Sans"/>
                <a:ea typeface="Open Sans"/>
                <a:cs typeface="Open Sans"/>
              </a:rPr>
              <a:t>Funding Opportunity Updates</a:t>
            </a:r>
            <a:br>
              <a:rPr lang="en-US" sz="3700" b="1"/>
            </a:br>
            <a:r>
              <a:rPr lang="en-US" sz="3700">
                <a:latin typeface="Open Sans"/>
                <a:ea typeface="Open Sans"/>
                <a:cs typeface="Open Sans"/>
              </a:rPr>
              <a:t>Mentor Training Expectations and Career Outcomes</a:t>
            </a:r>
          </a:p>
        </p:txBody>
      </p:sp>
      <p:sp>
        <p:nvSpPr>
          <p:cNvPr id="3" name="Slide Number Placeholder 2">
            <a:extLst>
              <a:ext uri="{FF2B5EF4-FFF2-40B4-BE49-F238E27FC236}">
                <a16:creationId xmlns:a16="http://schemas.microsoft.com/office/drawing/2014/main" id="{BC844C1A-65F1-0960-E136-828D9CB23B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Content Placeholder 1">
            <a:extLst>
              <a:ext uri="{FF2B5EF4-FFF2-40B4-BE49-F238E27FC236}">
                <a16:creationId xmlns:a16="http://schemas.microsoft.com/office/drawing/2014/main" id="{7FDFE4E3-5AC4-CC4E-B9B2-20442E471E95}"/>
              </a:ext>
            </a:extLst>
          </p:cNvPr>
          <p:cNvSpPr txBox="1">
            <a:spLocks/>
          </p:cNvSpPr>
          <p:nvPr/>
        </p:nvSpPr>
        <p:spPr>
          <a:xfrm>
            <a:off x="838200" y="1781925"/>
            <a:ext cx="10515600" cy="449695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472C4"/>
                </a:solidFill>
                <a:effectLst/>
                <a:uLnTx/>
                <a:uFillTx/>
                <a:latin typeface="Calibri (body)"/>
                <a:ea typeface="Open Sans Light"/>
                <a:cs typeface="Open Sans Light"/>
              </a:rPr>
              <a:t>Parent T32s will include language to better define and support expectations for mentor training</a:t>
            </a:r>
            <a:endParaRPr kumimoji="0" lang="en-US" sz="2400" b="0" i="0" u="none" strike="noStrike" kern="1200" cap="none" spc="0" normalizeH="0" baseline="0" noProof="0" dirty="0">
              <a:ln>
                <a:noFill/>
              </a:ln>
              <a:solidFill>
                <a:srgbClr val="4472C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Addressed in the program</a:t>
            </a:r>
            <a:r>
              <a:rPr kumimoji="0" lang="en-US" sz="2400" b="0" i="0" u="none" strike="noStrike" kern="1200" cap="none" spc="0" normalizeH="0" baseline="0" noProof="0" dirty="0">
                <a:ln>
                  <a:noFill/>
                </a:ln>
                <a:solidFill>
                  <a:srgbClr val="000000"/>
                </a:solidFill>
                <a:effectLst/>
                <a:uLnTx/>
                <a:uFillTx/>
                <a:latin typeface="Calibri"/>
                <a:ea typeface="Open Sans Light"/>
                <a:cs typeface="Open Sans Light"/>
              </a:rPr>
              <a:t> considerations, program plan, and review criteria</a:t>
            </a:r>
            <a:r>
              <a:rPr kumimoji="0" lang="en-US" sz="2400" b="0" i="0" u="none" strike="noStrike" kern="1200" cap="none" spc="0" normalizeH="0" baseline="0" noProof="0" dirty="0">
                <a:ln>
                  <a:noFill/>
                </a:ln>
                <a:solidFill>
                  <a:prstClr val="black"/>
                </a:solidFill>
                <a:effectLst/>
                <a:uLnTx/>
                <a:uFillTx/>
                <a:latin typeface="Calibri" panose="020F0502020204030204"/>
                <a:ea typeface="Open Sans Light"/>
                <a:cs typeface="Open Sans Light"/>
              </a:rPr>
              <a:t> </a:t>
            </a:r>
            <a:endParaRPr kumimoji="0" lang="en-US" sz="24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Open Sans Light"/>
                <a:cs typeface="Open Sans Light"/>
              </a:rPr>
              <a:t>Potential mentor training topics include: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Open Sans Light"/>
                <a:cs typeface="Open Sans Light"/>
              </a:rPr>
              <a:t>Aligning expectations</a:t>
            </a:r>
            <a:endParaRPr kumimoji="0" lang="en-US"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Open Sans Light"/>
                <a:cs typeface="Open Sans Light"/>
              </a:rPr>
              <a:t>Maintaining effective communication</a:t>
            </a:r>
            <a:endParaRPr kumimoji="0" lang="en-US"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Open Sans Light"/>
                <a:cs typeface="Open Sans Light"/>
              </a:rPr>
              <a:t>Fostering independence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Open Sans Light"/>
                <a:cs typeface="Open Sans Light"/>
              </a:rPr>
              <a:t>Assessing scholars' understanding of scientific research</a:t>
            </a:r>
            <a:endParaRPr kumimoji="0" lang="en-US"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Open Sans Light"/>
                <a:cs typeface="Open Sans Light"/>
              </a:rPr>
              <a:t>Enhancing professional development</a:t>
            </a:r>
            <a:endParaRPr kumimoji="0" lang="en-US"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Open Sans Light"/>
                <a:cs typeface="Open Sans Light"/>
              </a:rPr>
              <a:t>Addressing equity and inclusion</a:t>
            </a:r>
            <a:endParaRPr kumimoji="0" lang="en-US"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Open Sans Light"/>
                <a:cs typeface="Open Sans Light"/>
              </a:rPr>
              <a:t>Articulating mentoring philosophy and plan</a:t>
            </a:r>
            <a:endParaRPr kumimoji="0" lang="en-US"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Symbol,Sans-Serif"/>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F57B2855-0EFC-0C1B-9C1F-CCAA89475CA0}"/>
              </a:ext>
            </a:extLst>
          </p:cNvPr>
          <p:cNvSpPr txBox="1"/>
          <p:nvPr/>
        </p:nvSpPr>
        <p:spPr>
          <a:xfrm>
            <a:off x="8510732" y="4026477"/>
            <a:ext cx="2841720" cy="132343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00" cap="none" spc="0" normalizeH="0" baseline="0" noProof="0">
                <a:ln>
                  <a:noFill/>
                </a:ln>
                <a:solidFill>
                  <a:srgbClr val="4472C4"/>
                </a:solidFill>
                <a:effectLst/>
                <a:uLnTx/>
                <a:uFillTx/>
                <a:latin typeface="Calibri"/>
                <a:ea typeface="Open Sans Light"/>
                <a:cs typeface="Open Sans Light"/>
              </a:rPr>
              <a:t>Programs should adapt mentor training topics to suit program and trainee needs.</a:t>
            </a:r>
            <a:endParaRPr kumimoji="0" lang="en-US" sz="2000" b="1" i="0" u="none" strike="noStrike" kern="1200" cap="none" spc="0" normalizeH="0" baseline="0" noProof="0">
              <a:ln>
                <a:noFill/>
              </a:ln>
              <a:solidFill>
                <a:srgbClr val="4472C4"/>
              </a:solidFill>
              <a:effectLst/>
              <a:uLnTx/>
              <a:uFillTx/>
              <a:latin typeface="Calibri"/>
              <a:ea typeface="Open Sans Light"/>
              <a:cs typeface="Open Sans Light"/>
            </a:endParaRPr>
          </a:p>
        </p:txBody>
      </p:sp>
      <p:sp>
        <p:nvSpPr>
          <p:cNvPr id="8" name="Right Brace 7">
            <a:extLst>
              <a:ext uri="{FF2B5EF4-FFF2-40B4-BE49-F238E27FC236}">
                <a16:creationId xmlns:a16="http://schemas.microsoft.com/office/drawing/2014/main" id="{E0AD97F6-C462-38AA-A034-E0CAF3F8A88A}"/>
              </a:ext>
              <a:ext uri="{C183D7F6-B498-43B3-948B-1728B52AA6E4}">
                <adec:decorative xmlns:adec="http://schemas.microsoft.com/office/drawing/2017/decorative" val="1"/>
              </a:ext>
            </a:extLst>
          </p:cNvPr>
          <p:cNvSpPr/>
          <p:nvPr/>
        </p:nvSpPr>
        <p:spPr>
          <a:xfrm>
            <a:off x="7379276" y="3521393"/>
            <a:ext cx="1059103" cy="2302067"/>
          </a:xfrm>
          <a:prstGeom prst="rightBrac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041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1708</Words>
  <Application>Microsoft Office PowerPoint</Application>
  <PresentationFormat>Widescreen</PresentationFormat>
  <Paragraphs>219</Paragraphs>
  <Slides>23</Slides>
  <Notes>23</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23</vt:i4>
      </vt:variant>
    </vt:vector>
  </HeadingPairs>
  <TitlesOfParts>
    <vt:vector size="43" baseType="lpstr">
      <vt:lpstr>Arial</vt:lpstr>
      <vt:lpstr>Calibri</vt:lpstr>
      <vt:lpstr>Calibri (body)</vt:lpstr>
      <vt:lpstr>Calibri Light</vt:lpstr>
      <vt:lpstr>Courier New</vt:lpstr>
      <vt:lpstr>Georgia</vt:lpstr>
      <vt:lpstr>Helvetica</vt:lpstr>
      <vt:lpstr>Helvetica Neue</vt:lpstr>
      <vt:lpstr>Nexa Black</vt:lpstr>
      <vt:lpstr>Open Sans</vt:lpstr>
      <vt:lpstr>Open Sans ExtraBold</vt:lpstr>
      <vt:lpstr>Open Sans Light</vt:lpstr>
      <vt:lpstr>Open Sans Light ITALIC</vt:lpstr>
      <vt:lpstr>Symbol</vt:lpstr>
      <vt:lpstr>Symbol,Sans-Serif</vt:lpstr>
      <vt:lpstr>Times New Roman</vt:lpstr>
      <vt:lpstr>Wingdings</vt:lpstr>
      <vt:lpstr>Office Theme</vt:lpstr>
      <vt:lpstr>Custom Design</vt:lpstr>
      <vt:lpstr>1_Office Theme</vt:lpstr>
      <vt:lpstr>PowerPoint Presentation</vt:lpstr>
      <vt:lpstr>T32 Administration Updates: Pre-Award Changes and Post-award Q&amp;A</vt:lpstr>
      <vt:lpstr>Learning Objectives</vt:lpstr>
      <vt:lpstr>Updates to Institutional Training Grant Applications</vt:lpstr>
      <vt:lpstr>Changes Coming: Updates to Institutional Training Grant Applications </vt:lpstr>
      <vt:lpstr>Why are Changes Being Made?</vt:lpstr>
      <vt:lpstr>Overview of the Updates</vt:lpstr>
      <vt:lpstr>Application Updates PHS 398 Research Training Program – Updated Form</vt:lpstr>
      <vt:lpstr>Funding Opportunity Updates Mentor Training Expectations and Career Outcomes</vt:lpstr>
      <vt:lpstr>Peer Review Updates</vt:lpstr>
      <vt:lpstr>Data Table Updates General and Program-Specific Updates</vt:lpstr>
      <vt:lpstr>Data Table Updates Changes Impacting all Applications</vt:lpstr>
      <vt:lpstr>PowerPoint Presentation</vt:lpstr>
      <vt:lpstr>PowerPoint Presentation</vt:lpstr>
      <vt:lpstr>Data Table Updates Table 5 – Publications of Those in Training</vt:lpstr>
      <vt:lpstr>Data Table Updates Table 5 – Example</vt:lpstr>
      <vt:lpstr>Data Table Updates Table 6 - Applicants, Entrants, and their Characteristics for the Past Five Years</vt:lpstr>
      <vt:lpstr>PowerPoint Presentation</vt:lpstr>
      <vt:lpstr>NIH Grants Page on Updates to Institutional Training Grant Applications</vt:lpstr>
      <vt:lpstr>Join us for a webinar on June 5, 2024</vt:lpstr>
      <vt:lpstr>Data Table Resources at UW-Madison</vt:lpstr>
      <vt:lpstr>Upcoming Changes to T32 Applications</vt:lpstr>
      <vt:lpstr>Future Initiatives from OTGS</vt:lpstr>
    </vt:vector>
  </TitlesOfParts>
  <Company>UW-Madison - Research and Sponsored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Hebl</dc:creator>
  <cp:lastModifiedBy>Jenny Dahlberg</cp:lastModifiedBy>
  <cp:revision>39</cp:revision>
  <cp:lastPrinted>2024-11-07T02:56:40Z</cp:lastPrinted>
  <dcterms:created xsi:type="dcterms:W3CDTF">2017-07-11T15:13:22Z</dcterms:created>
  <dcterms:modified xsi:type="dcterms:W3CDTF">2024-11-07T03:56:31Z</dcterms:modified>
</cp:coreProperties>
</file>